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7" d="100"/>
          <a:sy n="67" d="100"/>
        </p:scale>
        <p:origin x="-1266" y="-3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9E94E7-E6FE-4DE0-BF7E-9F1DB5EF87E8}"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E94E7-E6FE-4DE0-BF7E-9F1DB5EF87E8}"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E94E7-E6FE-4DE0-BF7E-9F1DB5EF87E8}"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E94E7-E6FE-4DE0-BF7E-9F1DB5EF87E8}"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9E94E7-E6FE-4DE0-BF7E-9F1DB5EF87E8}"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9E94E7-E6FE-4DE0-BF7E-9F1DB5EF87E8}" type="datetimeFigureOut">
              <a:rPr lang="en-US" smtClean="0"/>
              <a:pPr/>
              <a:t>12/6/2011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9E94E7-E6FE-4DE0-BF7E-9F1DB5EF87E8}" type="datetimeFigureOut">
              <a:rPr lang="en-US" smtClean="0"/>
              <a:pPr/>
              <a:t>12/6/2011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9E94E7-E6FE-4DE0-BF7E-9F1DB5EF87E8}" type="datetimeFigureOut">
              <a:rPr lang="en-US" smtClean="0"/>
              <a:pPr/>
              <a:t>12/6/2011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E94E7-E6FE-4DE0-BF7E-9F1DB5EF87E8}" type="datetimeFigureOut">
              <a:rPr lang="en-US" smtClean="0"/>
              <a:pPr/>
              <a:t>12/6/2011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E94E7-E6FE-4DE0-BF7E-9F1DB5EF87E8}" type="datetimeFigureOut">
              <a:rPr lang="en-US" smtClean="0"/>
              <a:pPr/>
              <a:t>12/6/2011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E94E7-E6FE-4DE0-BF7E-9F1DB5EF87E8}" type="datetimeFigureOut">
              <a:rPr lang="en-US" smtClean="0"/>
              <a:pPr/>
              <a:t>12/6/2011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051D6-D627-4D48-88DE-3DE6E4B484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E94E7-E6FE-4DE0-BF7E-9F1DB5EF87E8}" type="datetimeFigureOut">
              <a:rPr lang="en-US" smtClean="0"/>
              <a:pPr/>
              <a:t>12/6/2011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051D6-D627-4D48-88DE-3DE6E4B484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mailto:primaria.panciu@vrancea.inf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coperta.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ior_1.jpg"/>
          <p:cNvPicPr>
            <a:picLocks noGrp="1" noChangeAspect="1"/>
          </p:cNvPicPr>
          <p:nvPr>
            <p:ph idx="1"/>
          </p:nvPr>
        </p:nvPicPr>
        <p:blipFill>
          <a:blip r:embed="rId2" cstate="print"/>
          <a:stretch>
            <a:fillRect/>
          </a:stretch>
        </p:blipFill>
        <p:spPr>
          <a:xfrm>
            <a:off x="1" y="0"/>
            <a:ext cx="9144000" cy="1514828"/>
          </a:xfrm>
        </p:spPr>
      </p:pic>
      <p:pic>
        <p:nvPicPr>
          <p:cNvPr id="5" name="Picture 4" descr="interior_2.jpg"/>
          <p:cNvPicPr>
            <a:picLocks noChangeAspect="1"/>
          </p:cNvPicPr>
          <p:nvPr/>
        </p:nvPicPr>
        <p:blipFill>
          <a:blip r:embed="rId3" cstate="print"/>
          <a:stretch>
            <a:fillRect/>
          </a:stretch>
        </p:blipFill>
        <p:spPr>
          <a:xfrm>
            <a:off x="0" y="5715000"/>
            <a:ext cx="9144000" cy="1288085"/>
          </a:xfrm>
          <a:prstGeom prst="rect">
            <a:avLst/>
          </a:prstGeom>
        </p:spPr>
      </p:pic>
      <p:sp>
        <p:nvSpPr>
          <p:cNvPr id="6" name="TextBox 5"/>
          <p:cNvSpPr txBox="1"/>
          <p:nvPr/>
        </p:nvSpPr>
        <p:spPr>
          <a:xfrm>
            <a:off x="152400" y="1548855"/>
            <a:ext cx="8763000" cy="3216265"/>
          </a:xfrm>
          <a:prstGeom prst="rect">
            <a:avLst/>
          </a:prstGeom>
          <a:noFill/>
        </p:spPr>
        <p:txBody>
          <a:bodyPr wrap="square" rtlCol="0">
            <a:spAutoFit/>
          </a:bodyPr>
          <a:lstStyle/>
          <a:p>
            <a:pPr algn="ctr"/>
            <a:r>
              <a:rPr lang="ro-RO" sz="1600" b="1" dirty="0" smtClean="0">
                <a:latin typeface="Times New Roman" pitchFamily="18" charset="0"/>
                <a:cs typeface="Times New Roman" pitchFamily="18" charset="0"/>
              </a:rPr>
              <a:t>REZULTATE ESTIMATE</a:t>
            </a:r>
          </a:p>
          <a:p>
            <a:pPr algn="ctr"/>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Implementarea </a:t>
            </a:r>
            <a:r>
              <a:rPr lang="ro-RO" sz="1600" dirty="0" smtClean="0">
                <a:latin typeface="Times New Roman" pitchFamily="18" charset="0"/>
                <a:cs typeface="Times New Roman" pitchFamily="18" charset="0"/>
              </a:rPr>
              <a:t>Proiectului </a:t>
            </a:r>
            <a:r>
              <a:rPr lang="vi-VN" sz="1600" dirty="0" smtClean="0">
                <a:latin typeface="Times New Roman" pitchFamily="18" charset="0"/>
                <a:cs typeface="Times New Roman" pitchFamily="18" charset="0"/>
              </a:rPr>
              <a:t>„Servicii Eficiente şi de Calitate pentru Cetăţenii oraşului Panciu”</a:t>
            </a:r>
            <a:endParaRPr lang="ro-RO" sz="1600" dirty="0" smtClean="0">
              <a:latin typeface="Times New Roman" pitchFamily="18" charset="0"/>
              <a:cs typeface="Times New Roman" pitchFamily="18" charset="0"/>
            </a:endParaRPr>
          </a:p>
          <a:p>
            <a:r>
              <a:rPr lang="vi-VN" sz="1600" dirty="0" smtClean="0">
                <a:latin typeface="Times New Roman" pitchFamily="18" charset="0"/>
                <a:cs typeface="Times New Roman" pitchFamily="18" charset="0"/>
              </a:rPr>
              <a:t>va </a:t>
            </a:r>
            <a:r>
              <a:rPr lang="vi-VN" sz="1600" dirty="0" smtClean="0">
                <a:latin typeface="Times New Roman" pitchFamily="18" charset="0"/>
                <a:cs typeface="Times New Roman" pitchFamily="18" charset="0"/>
              </a:rPr>
              <a:t>avea ca rezultat faptul că Serviciul </a:t>
            </a:r>
            <a:r>
              <a:rPr lang="vi-VN" sz="1600" dirty="0" smtClean="0">
                <a:latin typeface="Times New Roman" pitchFamily="18" charset="0"/>
                <a:cs typeface="Times New Roman" pitchFamily="18" charset="0"/>
              </a:rPr>
              <a:t>Poliţie</a:t>
            </a:r>
            <a:r>
              <a:rPr lang="ro-RO" sz="1600" dirty="0" smtClean="0">
                <a:latin typeface="Times New Roman" pitchFamily="18" charset="0"/>
                <a:cs typeface="Times New Roman" pitchFamily="18" charset="0"/>
              </a:rPr>
              <a:t>i</a:t>
            </a:r>
            <a:r>
              <a:rPr lang="vi-VN" sz="1600"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Locale Panciu </a:t>
            </a:r>
            <a:r>
              <a:rPr lang="vi-VN" sz="1600" dirty="0" smtClean="0">
                <a:latin typeface="Times New Roman" pitchFamily="18" charset="0"/>
                <a:cs typeface="Times New Roman" pitchFamily="18" charset="0"/>
              </a:rPr>
              <a:t>va deveni o</a:t>
            </a:r>
            <a:r>
              <a:rPr lang="ro-RO"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structură de intervenţie promptă pentru nevoile </a:t>
            </a:r>
            <a:r>
              <a:rPr lang="vi-VN" sz="1600" dirty="0" smtClean="0">
                <a:latin typeface="Times New Roman" pitchFamily="18" charset="0"/>
                <a:cs typeface="Times New Roman" pitchFamily="18" charset="0"/>
              </a:rPr>
              <a:t>cetăţeanului</a:t>
            </a:r>
            <a:r>
              <a:rPr lang="ro-RO" sz="1600" b="1"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și, cel mai important, prezența unor forțe de poliție locală pe străzile din oraș vor duce la ridicarea nivelului de siguranță.</a:t>
            </a:r>
            <a:endParaRPr lang="ro-RO" sz="1600"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r>
              <a:rPr lang="ro-RO" sz="1600" dirty="0" smtClean="0">
                <a:latin typeface="Times New Roman" pitchFamily="18" charset="0"/>
                <a:cs typeface="Times New Roman" pitchFamily="18" charset="0"/>
              </a:rPr>
              <a:t> </a:t>
            </a:r>
            <a:r>
              <a:rPr lang="ro-RO" sz="1600" b="1" dirty="0" smtClean="0">
                <a:latin typeface="Times New Roman" pitchFamily="18" charset="0"/>
                <a:cs typeface="Times New Roman" pitchFamily="18" charset="0"/>
              </a:rPr>
              <a:t>Primăria Orașului Panciu speră că sloganul acestui proiect: ”Siguranța ta, prioritatea Primăriei Panciu” să se transforme în deviza instituției și a subordonaților din cadrul Poliției Locale Panciu.</a:t>
            </a:r>
          </a:p>
          <a:p>
            <a:pPr lvl="0"/>
            <a:r>
              <a:rPr lang="ro-RO" sz="1600" b="1" dirty="0" smtClean="0">
                <a:latin typeface="Times New Roman" pitchFamily="18" charset="0"/>
                <a:cs typeface="Times New Roman" pitchFamily="18" charset="0"/>
              </a:rPr>
              <a:t> </a:t>
            </a:r>
            <a:endParaRPr lang="ro-RO" sz="1600" b="1" dirty="0" smtClean="0">
              <a:latin typeface="Times New Roman" pitchFamily="18" charset="0"/>
              <a:cs typeface="Times New Roman" pitchFamily="18" charset="0"/>
            </a:endParaRPr>
          </a:p>
          <a:p>
            <a:endParaRPr lang="ro-RO" sz="1600" b="1" dirty="0" smtClean="0">
              <a:latin typeface="Times New Roman" pitchFamily="18" charset="0"/>
              <a:cs typeface="Times New Roman" pitchFamily="18" charset="0"/>
            </a:endParaRPr>
          </a:p>
          <a:p>
            <a:endParaRPr lang="vi-VN" sz="1300" dirty="0" smtClean="0">
              <a:latin typeface="Arial" pitchFamily="34" charset="0"/>
              <a:cs typeface="Arial" pitchFamily="34" charset="0"/>
            </a:endParaRPr>
          </a:p>
          <a:p>
            <a:endParaRPr lang="en-US" sz="1400" dirty="0"/>
          </a:p>
        </p:txBody>
      </p:sp>
      <p:sp>
        <p:nvSpPr>
          <p:cNvPr id="11" name="TextBox 10"/>
          <p:cNvSpPr txBox="1"/>
          <p:nvPr/>
        </p:nvSpPr>
        <p:spPr>
          <a:xfrm>
            <a:off x="762000" y="4038600"/>
            <a:ext cx="7924800" cy="338554"/>
          </a:xfrm>
          <a:prstGeom prst="rect">
            <a:avLst/>
          </a:prstGeom>
          <a:noFill/>
        </p:spPr>
        <p:txBody>
          <a:bodyPr wrap="square" rtlCol="0">
            <a:spAutoFit/>
          </a:bodyPr>
          <a:lstStyle/>
          <a:p>
            <a:pPr algn="ctr"/>
            <a:r>
              <a:rPr lang="ro-RO" sz="1600" b="1" dirty="0" smtClean="0">
                <a:latin typeface="Times New Roman" pitchFamily="18" charset="0"/>
                <a:cs typeface="Times New Roman" pitchFamily="18" charset="0"/>
              </a:rPr>
              <a:t>MANAGER PROIECT</a:t>
            </a:r>
            <a:endParaRPr lang="ro-RO" sz="1600" b="1" dirty="0">
              <a:latin typeface="Times New Roman" pitchFamily="18" charset="0"/>
              <a:cs typeface="Times New Roman" pitchFamily="18" charset="0"/>
            </a:endParaRPr>
          </a:p>
        </p:txBody>
      </p:sp>
      <p:sp>
        <p:nvSpPr>
          <p:cNvPr id="12" name="TextBox 11"/>
          <p:cNvSpPr txBox="1"/>
          <p:nvPr/>
        </p:nvSpPr>
        <p:spPr>
          <a:xfrm>
            <a:off x="838200" y="4648200"/>
            <a:ext cx="7696200" cy="1354217"/>
          </a:xfrm>
          <a:prstGeom prst="rect">
            <a:avLst/>
          </a:prstGeom>
          <a:noFill/>
        </p:spPr>
        <p:txBody>
          <a:bodyPr wrap="square" rtlCol="0">
            <a:spAutoFit/>
          </a:bodyPr>
          <a:lstStyle/>
          <a:p>
            <a:pPr algn="just"/>
            <a:r>
              <a:rPr lang="ro-RO" sz="1600" dirty="0" smtClean="0">
                <a:latin typeface="Times New Roman" pitchFamily="18" charset="0"/>
                <a:cs typeface="Times New Roman" pitchFamily="18" charset="0"/>
              </a:rPr>
              <a:t>Pentru detalii şi informaţii suplimentare persoana de contact este dl. Iulian Nica, viceprimarul oraşului </a:t>
            </a:r>
            <a:r>
              <a:rPr lang="ro-RO" sz="1600" dirty="0" smtClean="0">
                <a:latin typeface="Times New Roman" pitchFamily="18" charset="0"/>
                <a:cs typeface="Times New Roman" pitchFamily="18" charset="0"/>
              </a:rPr>
              <a:t>Panciu și managerul proiectului.</a:t>
            </a:r>
          </a:p>
          <a:p>
            <a:pPr algn="just"/>
            <a:endParaRPr lang="ro-RO" sz="1600" dirty="0" smtClean="0">
              <a:latin typeface="Times New Roman" pitchFamily="18" charset="0"/>
              <a:cs typeface="Times New Roman" pitchFamily="18" charset="0"/>
            </a:endParaRPr>
          </a:p>
          <a:p>
            <a:pPr algn="just"/>
            <a:r>
              <a:rPr lang="ro-RO" sz="1600" dirty="0" smtClean="0">
                <a:latin typeface="Times New Roman" pitchFamily="18" charset="0"/>
                <a:cs typeface="Times New Roman" pitchFamily="18" charset="0"/>
              </a:rPr>
              <a:t>T</a:t>
            </a:r>
            <a:r>
              <a:rPr lang="ro-RO" sz="1600" dirty="0" smtClean="0">
                <a:latin typeface="Times New Roman" pitchFamily="18" charset="0"/>
                <a:cs typeface="Times New Roman" pitchFamily="18" charset="0"/>
              </a:rPr>
              <a:t>elefon </a:t>
            </a:r>
            <a:r>
              <a:rPr lang="ro-RO" sz="1600" dirty="0" smtClean="0">
                <a:latin typeface="Times New Roman" pitchFamily="18" charset="0"/>
                <a:cs typeface="Times New Roman" pitchFamily="18" charset="0"/>
              </a:rPr>
              <a:t>mobil: 0726390840, e-mail </a:t>
            </a:r>
            <a:r>
              <a:rPr lang="ro-RO" sz="1600" b="1" u="sng" dirty="0" smtClean="0">
                <a:latin typeface="Times New Roman" pitchFamily="18" charset="0"/>
                <a:cs typeface="Times New Roman" pitchFamily="18" charset="0"/>
                <a:hlinkClick r:id="rId4"/>
              </a:rPr>
              <a:t>primaria.panciu@vrancea.info</a:t>
            </a:r>
            <a:endParaRPr lang="ro-RO" sz="1600" dirty="0" smtClean="0">
              <a:latin typeface="Times New Roman" pitchFamily="18" charset="0"/>
              <a:cs typeface="Times New Roman" pitchFamily="18" charset="0"/>
            </a:endParaRPr>
          </a:p>
          <a:p>
            <a:endParaRPr lang="ro-RO"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ior_1.jpg"/>
          <p:cNvPicPr>
            <a:picLocks noGrp="1" noChangeAspect="1"/>
          </p:cNvPicPr>
          <p:nvPr>
            <p:ph idx="1"/>
          </p:nvPr>
        </p:nvPicPr>
        <p:blipFill>
          <a:blip r:embed="rId2" cstate="print"/>
          <a:stretch>
            <a:fillRect/>
          </a:stretch>
        </p:blipFill>
        <p:spPr>
          <a:xfrm>
            <a:off x="1" y="0"/>
            <a:ext cx="9144000" cy="1514828"/>
          </a:xfrm>
        </p:spPr>
      </p:pic>
      <p:pic>
        <p:nvPicPr>
          <p:cNvPr id="5" name="Picture 4" descr="interior_2.jpg"/>
          <p:cNvPicPr>
            <a:picLocks noChangeAspect="1"/>
          </p:cNvPicPr>
          <p:nvPr/>
        </p:nvPicPr>
        <p:blipFill>
          <a:blip r:embed="rId3" cstate="print"/>
          <a:stretch>
            <a:fillRect/>
          </a:stretch>
        </p:blipFill>
        <p:spPr>
          <a:xfrm>
            <a:off x="0" y="5715000"/>
            <a:ext cx="9144000" cy="1288085"/>
          </a:xfrm>
          <a:prstGeom prst="rect">
            <a:avLst/>
          </a:prstGeom>
        </p:spPr>
      </p:pic>
      <p:sp>
        <p:nvSpPr>
          <p:cNvPr id="7" name="TextBox 6"/>
          <p:cNvSpPr txBox="1"/>
          <p:nvPr/>
        </p:nvSpPr>
        <p:spPr>
          <a:xfrm>
            <a:off x="990600" y="2362200"/>
            <a:ext cx="7239000" cy="1323439"/>
          </a:xfrm>
          <a:prstGeom prst="rect">
            <a:avLst/>
          </a:prstGeom>
          <a:noFill/>
        </p:spPr>
        <p:txBody>
          <a:bodyPr wrap="square" rtlCol="0">
            <a:spAutoFit/>
          </a:bodyPr>
          <a:lstStyle/>
          <a:p>
            <a:r>
              <a:rPr lang="ro-RO" sz="8000" dirty="0" smtClean="0">
                <a:latin typeface="Times New Roman" pitchFamily="18" charset="0"/>
                <a:cs typeface="Times New Roman" pitchFamily="18" charset="0"/>
              </a:rPr>
              <a:t>MULȚUMIM!</a:t>
            </a:r>
            <a:endParaRPr lang="ro-RO" sz="8000" dirty="0">
              <a:latin typeface="Times New Roman" pitchFamily="18" charset="0"/>
              <a:cs typeface="Times New Roman" pitchFamily="18" charset="0"/>
            </a:endParaRPr>
          </a:p>
        </p:txBody>
      </p:sp>
      <p:sp>
        <p:nvSpPr>
          <p:cNvPr id="8" name="TextBox 7"/>
          <p:cNvSpPr txBox="1"/>
          <p:nvPr/>
        </p:nvSpPr>
        <p:spPr>
          <a:xfrm>
            <a:off x="1600200" y="4343400"/>
            <a:ext cx="6096000" cy="381000"/>
          </a:xfrm>
          <a:prstGeom prst="rect">
            <a:avLst/>
          </a:prstGeom>
          <a:noFill/>
        </p:spPr>
        <p:txBody>
          <a:bodyPr wrap="square" rtlCol="0">
            <a:spAutoFit/>
          </a:bodyPr>
          <a:lstStyle/>
          <a:p>
            <a:pPr algn="ctr"/>
            <a:r>
              <a:rPr lang="ro-RO" b="1" dirty="0" smtClean="0">
                <a:latin typeface="Times New Roman" pitchFamily="18" charset="0"/>
                <a:cs typeface="Times New Roman" pitchFamily="18" charset="0"/>
              </a:rPr>
              <a:t>Întrebări?</a:t>
            </a:r>
            <a:endParaRPr lang="ro-RO" b="1"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ior_1.jpg"/>
          <p:cNvPicPr>
            <a:picLocks noGrp="1" noChangeAspect="1"/>
          </p:cNvPicPr>
          <p:nvPr>
            <p:ph idx="1"/>
          </p:nvPr>
        </p:nvPicPr>
        <p:blipFill>
          <a:blip r:embed="rId2" cstate="print"/>
          <a:stretch>
            <a:fillRect/>
          </a:stretch>
        </p:blipFill>
        <p:spPr>
          <a:xfrm>
            <a:off x="1" y="0"/>
            <a:ext cx="9144000" cy="1514828"/>
          </a:xfrm>
        </p:spPr>
      </p:pic>
      <p:pic>
        <p:nvPicPr>
          <p:cNvPr id="5" name="Picture 4" descr="interior_2.jpg"/>
          <p:cNvPicPr>
            <a:picLocks noChangeAspect="1"/>
          </p:cNvPicPr>
          <p:nvPr/>
        </p:nvPicPr>
        <p:blipFill>
          <a:blip r:embed="rId3" cstate="print"/>
          <a:stretch>
            <a:fillRect/>
          </a:stretch>
        </p:blipFill>
        <p:spPr>
          <a:xfrm>
            <a:off x="0" y="5715000"/>
            <a:ext cx="9144000" cy="1288085"/>
          </a:xfrm>
          <a:prstGeom prst="rect">
            <a:avLst/>
          </a:prstGeom>
        </p:spPr>
      </p:pic>
      <p:sp>
        <p:nvSpPr>
          <p:cNvPr id="6" name="TextBox 5"/>
          <p:cNvSpPr txBox="1"/>
          <p:nvPr/>
        </p:nvSpPr>
        <p:spPr>
          <a:xfrm>
            <a:off x="381000" y="1567964"/>
            <a:ext cx="8763000" cy="5016758"/>
          </a:xfrm>
          <a:prstGeom prst="rect">
            <a:avLst/>
          </a:prstGeom>
          <a:noFill/>
        </p:spPr>
        <p:txBody>
          <a:bodyPr wrap="square" rtlCol="0">
            <a:spAutoFit/>
          </a:bodyPr>
          <a:lstStyle/>
          <a:p>
            <a:pPr>
              <a:buFont typeface="Wingdings" pitchFamily="2" charset="2"/>
              <a:buChar char="v"/>
            </a:pPr>
            <a:r>
              <a:rPr lang="ro-RO" sz="1600" b="1" dirty="0" smtClean="0">
                <a:latin typeface="Times New Roman" pitchFamily="18" charset="0"/>
                <a:cs typeface="Times New Roman" pitchFamily="18" charset="0"/>
              </a:rPr>
              <a:t> UAT </a:t>
            </a:r>
            <a:r>
              <a:rPr lang="vi-VN" sz="1600" b="1" dirty="0" smtClean="0">
                <a:latin typeface="Times New Roman" pitchFamily="18" charset="0"/>
                <a:cs typeface="Times New Roman" pitchFamily="18" charset="0"/>
              </a:rPr>
              <a:t>Orasul Panciu</a:t>
            </a:r>
            <a:r>
              <a:rPr lang="vi-VN"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implementeaz</a:t>
            </a:r>
            <a:r>
              <a:rPr lang="ro-RO" sz="1600" dirty="0" smtClean="0">
                <a:latin typeface="Times New Roman" pitchFamily="18" charset="0"/>
                <a:cs typeface="Times New Roman" pitchFamily="18" charset="0"/>
              </a:rPr>
              <a:t>ă </a:t>
            </a:r>
            <a:r>
              <a:rPr lang="vi-VN" sz="1600" dirty="0" smtClean="0">
                <a:latin typeface="Times New Roman" pitchFamily="18" charset="0"/>
                <a:cs typeface="Times New Roman" pitchFamily="18" charset="0"/>
              </a:rPr>
              <a:t>proiectului „Servicii Eficiente şi de Calitate pentru Cetăţenii oraşului Panciu”.</a:t>
            </a:r>
            <a:r>
              <a:rPr lang="ro-RO"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Proiectul este cofinanţat din  Fondul Social European prin Programul Operaţional Dezvoltarea Capacităţii Administrative 2007-2013, cod SMIS 11324.</a:t>
            </a:r>
            <a:endParaRPr lang="ro-RO" sz="1600" dirty="0" smtClean="0">
              <a:latin typeface="Times New Roman" pitchFamily="18" charset="0"/>
              <a:cs typeface="Times New Roman" pitchFamily="18" charset="0"/>
            </a:endParaRPr>
          </a:p>
          <a:p>
            <a:endParaRPr lang="vi-VN" sz="1600" dirty="0" smtClean="0">
              <a:latin typeface="Times New Roman" pitchFamily="18" charset="0"/>
              <a:cs typeface="Times New Roman" pitchFamily="18" charset="0"/>
            </a:endParaRPr>
          </a:p>
          <a:p>
            <a:pPr>
              <a:buFont typeface="Wingdings" pitchFamily="2" charset="2"/>
              <a:buChar char="v"/>
            </a:pPr>
            <a:r>
              <a:rPr lang="ro-RO" sz="1600" dirty="0" smtClean="0">
                <a:latin typeface="Times New Roman" pitchFamily="18" charset="0"/>
                <a:cs typeface="Times New Roman" pitchFamily="18" charset="0"/>
              </a:rPr>
              <a:t> </a:t>
            </a:r>
            <a:r>
              <a:rPr lang="vi-VN" sz="1600" b="1" dirty="0" smtClean="0">
                <a:latin typeface="Times New Roman" pitchFamily="18" charset="0"/>
                <a:cs typeface="Times New Roman" pitchFamily="18" charset="0"/>
              </a:rPr>
              <a:t>Valoarea totală eligibilă </a:t>
            </a:r>
            <a:r>
              <a:rPr lang="vi-VN" sz="1600" dirty="0" smtClean="0">
                <a:latin typeface="Times New Roman" pitchFamily="18" charset="0"/>
                <a:cs typeface="Times New Roman" pitchFamily="18" charset="0"/>
              </a:rPr>
              <a:t>a proiectului este de 884.365 RON, fără TVA</a:t>
            </a:r>
            <a:endParaRPr lang="ro-RO" sz="1600" dirty="0" smtClean="0">
              <a:latin typeface="Times New Roman" pitchFamily="18" charset="0"/>
              <a:cs typeface="Times New Roman" pitchFamily="18" charset="0"/>
            </a:endParaRPr>
          </a:p>
          <a:p>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vi-VN" sz="1600" b="1" dirty="0" smtClean="0">
                <a:latin typeface="Times New Roman" pitchFamily="18" charset="0"/>
                <a:cs typeface="Times New Roman" pitchFamily="18" charset="0"/>
              </a:rPr>
              <a:t>Obiectivul general</a:t>
            </a:r>
            <a:r>
              <a:rPr lang="vi-VN" sz="1600" dirty="0" smtClean="0">
                <a:latin typeface="Times New Roman" pitchFamily="18" charset="0"/>
                <a:cs typeface="Times New Roman" pitchFamily="18" charset="0"/>
              </a:rPr>
              <a:t> al proiectului: dezvoltarea capacităţii administraţiei publice locale de furnizare a serviciilor publice, prin măsuri menite să îmbunătăţească eficienţa şi calitatea acestora, în condiţiile descentralizării.</a:t>
            </a:r>
          </a:p>
          <a:p>
            <a:endParaRPr lang="ro-RO" sz="1600"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vi-VN" sz="1600" b="1" dirty="0" smtClean="0">
                <a:latin typeface="Times New Roman" pitchFamily="18" charset="0"/>
                <a:cs typeface="Times New Roman" pitchFamily="18" charset="0"/>
              </a:rPr>
              <a:t>Scopul proiectului </a:t>
            </a:r>
            <a:r>
              <a:rPr lang="vi-VN" sz="1600" dirty="0" smtClean="0">
                <a:latin typeface="Times New Roman" pitchFamily="18" charset="0"/>
                <a:cs typeface="Times New Roman" pitchFamily="18" charset="0"/>
              </a:rPr>
              <a:t>este acela de a răspunde nevoilor cetăţenilor prin servicii eficiente de ordine şi linişte publică.</a:t>
            </a:r>
          </a:p>
          <a:p>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vi-VN" sz="1600" b="1" dirty="0" smtClean="0">
                <a:latin typeface="Times New Roman" pitchFamily="18" charset="0"/>
                <a:cs typeface="Times New Roman" pitchFamily="18" charset="0"/>
              </a:rPr>
              <a:t>Grupul ţintă</a:t>
            </a:r>
            <a:r>
              <a:rPr lang="vi-VN" sz="1600" dirty="0" smtClean="0">
                <a:latin typeface="Times New Roman" pitchFamily="18" charset="0"/>
                <a:cs typeface="Times New Roman" pitchFamily="18" charset="0"/>
              </a:rPr>
              <a:t> al proiectului este constituit din 15 funcţionari din cadrul Serviciului Poliţiei </a:t>
            </a:r>
            <a:r>
              <a:rPr lang="ro-RO" sz="1600" dirty="0" smtClean="0">
                <a:latin typeface="Times New Roman" pitchFamily="18" charset="0"/>
                <a:cs typeface="Times New Roman" pitchFamily="18" charset="0"/>
              </a:rPr>
              <a:t>Locale.</a:t>
            </a:r>
          </a:p>
          <a:p>
            <a:endParaRPr lang="ro-RO" sz="1600" dirty="0" smtClean="0">
              <a:latin typeface="Times New Roman" pitchFamily="18" charset="0"/>
              <a:cs typeface="Times New Roman" pitchFamily="18" charset="0"/>
            </a:endParaRPr>
          </a:p>
          <a:p>
            <a:pPr>
              <a:buFont typeface="Wingdings" pitchFamily="2" charset="2"/>
              <a:buChar char="v"/>
            </a:pPr>
            <a:r>
              <a:rPr lang="vi-VN" sz="1600" b="1" dirty="0" smtClean="0">
                <a:latin typeface="Times New Roman" pitchFamily="18" charset="0"/>
                <a:cs typeface="Times New Roman" pitchFamily="18" charset="0"/>
              </a:rPr>
              <a:t>Beneficiarul</a:t>
            </a:r>
            <a:r>
              <a:rPr lang="vi-VN" sz="1600" dirty="0" smtClean="0">
                <a:latin typeface="Times New Roman" pitchFamily="18" charset="0"/>
                <a:cs typeface="Times New Roman" pitchFamily="18" charset="0"/>
              </a:rPr>
              <a:t> proiect</a:t>
            </a:r>
            <a:r>
              <a:rPr lang="ro-RO" sz="1600" dirty="0" smtClean="0">
                <a:latin typeface="Times New Roman" pitchFamily="18" charset="0"/>
                <a:cs typeface="Times New Roman" pitchFamily="18" charset="0"/>
              </a:rPr>
              <a:t>ului</a:t>
            </a:r>
            <a:r>
              <a:rPr lang="vi-VN" sz="1600" dirty="0" smtClean="0">
                <a:latin typeface="Times New Roman" pitchFamily="18" charset="0"/>
                <a:cs typeface="Times New Roman" pitchFamily="18" charset="0"/>
              </a:rPr>
              <a:t> este </a:t>
            </a:r>
            <a:r>
              <a:rPr lang="ro-RO" sz="1600" dirty="0" smtClean="0">
                <a:latin typeface="Times New Roman" pitchFamily="18" charset="0"/>
                <a:cs typeface="Times New Roman" pitchFamily="18" charset="0"/>
              </a:rPr>
              <a:t>UAT Oraşul </a:t>
            </a:r>
            <a:r>
              <a:rPr lang="vi-VN" sz="1600" dirty="0" smtClean="0">
                <a:latin typeface="Times New Roman" pitchFamily="18" charset="0"/>
                <a:cs typeface="Times New Roman" pitchFamily="18" charset="0"/>
              </a:rPr>
              <a:t>Panciu care va beneficia de consolidarea capacităţii de management a serviciilor publice prin îmbunătăţirea calităţii şi</a:t>
            </a:r>
            <a:endParaRPr lang="ro-RO" sz="1600" dirty="0" smtClean="0">
              <a:latin typeface="Times New Roman" pitchFamily="18" charset="0"/>
              <a:cs typeface="Times New Roman" pitchFamily="18" charset="0"/>
            </a:endParaRPr>
          </a:p>
          <a:p>
            <a:r>
              <a:rPr lang="vi-VN" sz="1600" dirty="0" smtClean="0">
                <a:latin typeface="Times New Roman" pitchFamily="18" charset="0"/>
                <a:cs typeface="Times New Roman" pitchFamily="18" charset="0"/>
              </a:rPr>
              <a:t>eficienţei serviciilor oferite cetăţenilor.</a:t>
            </a:r>
          </a:p>
          <a:p>
            <a:endParaRPr lang="ro-RO" sz="1600" dirty="0" smtClean="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ior_1.jpg"/>
          <p:cNvPicPr>
            <a:picLocks noGrp="1" noChangeAspect="1"/>
          </p:cNvPicPr>
          <p:nvPr>
            <p:ph idx="1"/>
          </p:nvPr>
        </p:nvPicPr>
        <p:blipFill>
          <a:blip r:embed="rId2" cstate="print"/>
          <a:stretch>
            <a:fillRect/>
          </a:stretch>
        </p:blipFill>
        <p:spPr>
          <a:xfrm>
            <a:off x="1" y="0"/>
            <a:ext cx="9144000" cy="1514828"/>
          </a:xfrm>
        </p:spPr>
      </p:pic>
      <p:pic>
        <p:nvPicPr>
          <p:cNvPr id="5" name="Picture 4" descr="interior_2.jpg"/>
          <p:cNvPicPr>
            <a:picLocks noChangeAspect="1"/>
          </p:cNvPicPr>
          <p:nvPr/>
        </p:nvPicPr>
        <p:blipFill>
          <a:blip r:embed="rId3" cstate="print"/>
          <a:stretch>
            <a:fillRect/>
          </a:stretch>
        </p:blipFill>
        <p:spPr>
          <a:xfrm>
            <a:off x="0" y="5715000"/>
            <a:ext cx="9144000" cy="1288085"/>
          </a:xfrm>
          <a:prstGeom prst="rect">
            <a:avLst/>
          </a:prstGeom>
        </p:spPr>
      </p:pic>
      <p:sp>
        <p:nvSpPr>
          <p:cNvPr id="6" name="TextBox 5"/>
          <p:cNvSpPr txBox="1"/>
          <p:nvPr/>
        </p:nvSpPr>
        <p:spPr>
          <a:xfrm>
            <a:off x="381000" y="2057400"/>
            <a:ext cx="8763000" cy="3708708"/>
          </a:xfrm>
          <a:prstGeom prst="rect">
            <a:avLst/>
          </a:prstGeom>
          <a:noFill/>
        </p:spPr>
        <p:txBody>
          <a:bodyPr wrap="square" rtlCol="0">
            <a:spAutoFit/>
          </a:bodyPr>
          <a:lstStyle/>
          <a:p>
            <a:pPr>
              <a:buFont typeface="Wingdings" pitchFamily="2" charset="2"/>
              <a:buChar char="v"/>
            </a:pPr>
            <a:r>
              <a:rPr lang="ro-RO" sz="1600" b="1" dirty="0" smtClean="0">
                <a:latin typeface="Times New Roman" pitchFamily="18" charset="0"/>
                <a:cs typeface="Times New Roman" pitchFamily="18" charset="0"/>
              </a:rPr>
              <a:t> </a:t>
            </a:r>
            <a:r>
              <a:rPr lang="vi-VN" sz="1600" b="1" dirty="0" smtClean="0">
                <a:latin typeface="Times New Roman" pitchFamily="18" charset="0"/>
                <a:cs typeface="Times New Roman" pitchFamily="18" charset="0"/>
              </a:rPr>
              <a:t>Principalele </a:t>
            </a:r>
            <a:r>
              <a:rPr lang="vi-VN" sz="1600" b="1" dirty="0" smtClean="0">
                <a:latin typeface="Times New Roman" pitchFamily="18" charset="0"/>
                <a:cs typeface="Times New Roman" pitchFamily="18" charset="0"/>
              </a:rPr>
              <a:t>activităţi </a:t>
            </a:r>
            <a:r>
              <a:rPr lang="vi-VN" sz="1600" dirty="0" smtClean="0">
                <a:latin typeface="Times New Roman" pitchFamily="18" charset="0"/>
                <a:cs typeface="Times New Roman" pitchFamily="18" charset="0"/>
              </a:rPr>
              <a:t>ale proiectului </a:t>
            </a:r>
            <a:r>
              <a:rPr lang="vi-VN" sz="1600" dirty="0" smtClean="0">
                <a:latin typeface="Times New Roman" pitchFamily="18" charset="0"/>
                <a:cs typeface="Times New Roman" pitchFamily="18" charset="0"/>
              </a:rPr>
              <a:t>sunt</a:t>
            </a:r>
            <a:r>
              <a:rPr lang="ro-RO" sz="1600" dirty="0" smtClean="0">
                <a:latin typeface="Times New Roman" pitchFamily="18" charset="0"/>
                <a:cs typeface="Times New Roman" pitchFamily="18" charset="0"/>
              </a:rPr>
              <a:t>:</a:t>
            </a:r>
          </a:p>
          <a:p>
            <a:endParaRPr lang="ro-RO" sz="1600" dirty="0" smtClean="0">
              <a:latin typeface="Times New Roman" pitchFamily="18" charset="0"/>
              <a:cs typeface="Times New Roman" pitchFamily="18" charset="0"/>
            </a:endParaRPr>
          </a:p>
          <a:p>
            <a:pPr lvl="2">
              <a:buFont typeface="Wingdings" pitchFamily="2" charset="2"/>
              <a:buChar char="§"/>
            </a:pPr>
            <a:r>
              <a:rPr lang="vi-VN" sz="1600" dirty="0" smtClean="0">
                <a:latin typeface="Times New Roman" pitchFamily="18" charset="0"/>
                <a:cs typeface="Times New Roman" pitchFamily="18" charset="0"/>
              </a:rPr>
              <a:t>reorganizarea </a:t>
            </a:r>
            <a:r>
              <a:rPr lang="vi-VN" sz="1600" dirty="0" smtClean="0">
                <a:latin typeface="Times New Roman" pitchFamily="18" charset="0"/>
                <a:cs typeface="Times New Roman" pitchFamily="18" charset="0"/>
              </a:rPr>
              <a:t>Serviciului Poliţiei </a:t>
            </a:r>
            <a:r>
              <a:rPr lang="ro-RO" sz="1600" dirty="0" smtClean="0">
                <a:latin typeface="Times New Roman" pitchFamily="18" charset="0"/>
                <a:cs typeface="Times New Roman" pitchFamily="18" charset="0"/>
              </a:rPr>
              <a:t>Local</a:t>
            </a:r>
            <a:r>
              <a:rPr lang="vi-VN" sz="1600" dirty="0" smtClean="0">
                <a:latin typeface="Times New Roman" pitchFamily="18" charset="0"/>
                <a:cs typeface="Times New Roman" pitchFamily="18" charset="0"/>
              </a:rPr>
              <a:t>e</a:t>
            </a:r>
            <a:r>
              <a:rPr lang="ro-RO" sz="1600" dirty="0" smtClean="0">
                <a:latin typeface="Times New Roman" pitchFamily="18" charset="0"/>
                <a:cs typeface="Times New Roman" pitchFamily="18" charset="0"/>
              </a:rPr>
              <a:t>;</a:t>
            </a:r>
          </a:p>
          <a:p>
            <a:pPr lvl="2">
              <a:buFont typeface="Wingdings" pitchFamily="2" charset="2"/>
              <a:buChar char="§"/>
            </a:pPr>
            <a:r>
              <a:rPr lang="vi-VN"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asigurarea suportului de intervenţie, instruirea </a:t>
            </a:r>
            <a:r>
              <a:rPr lang="vi-VN" sz="1600" dirty="0" smtClean="0">
                <a:latin typeface="Times New Roman" pitchFamily="18" charset="0"/>
                <a:cs typeface="Times New Roman" pitchFamily="18" charset="0"/>
              </a:rPr>
              <a:t>personalului</a:t>
            </a:r>
            <a:r>
              <a:rPr lang="ro-RO" sz="1600" dirty="0" smtClean="0">
                <a:latin typeface="Times New Roman" pitchFamily="18" charset="0"/>
                <a:cs typeface="Times New Roman" pitchFamily="18" charset="0"/>
              </a:rPr>
              <a:t>;</a:t>
            </a:r>
          </a:p>
          <a:p>
            <a:pPr lvl="2">
              <a:buFont typeface="Wingdings" pitchFamily="2" charset="2"/>
              <a:buChar char="§"/>
            </a:pPr>
            <a:r>
              <a:rPr lang="vi-VN"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reducerea duratei de livrare a serviciilor </a:t>
            </a:r>
            <a:r>
              <a:rPr lang="vi-VN" sz="1600" dirty="0" smtClean="0">
                <a:latin typeface="Times New Roman" pitchFamily="18" charset="0"/>
                <a:cs typeface="Times New Roman" pitchFamily="18" charset="0"/>
              </a:rPr>
              <a:t>publice</a:t>
            </a:r>
            <a:r>
              <a:rPr lang="ro-RO" sz="1600" dirty="0" smtClean="0">
                <a:latin typeface="Times New Roman" pitchFamily="18" charset="0"/>
                <a:cs typeface="Times New Roman" pitchFamily="18" charset="0"/>
              </a:rPr>
              <a:t>;</a:t>
            </a:r>
            <a:endParaRPr lang="ro-RO" sz="1600" dirty="0" smtClean="0">
              <a:latin typeface="Times New Roman" pitchFamily="18" charset="0"/>
              <a:cs typeface="Times New Roman" pitchFamily="18" charset="0"/>
            </a:endParaRPr>
          </a:p>
          <a:p>
            <a:pPr lvl="2">
              <a:buFont typeface="Wingdings" pitchFamily="2" charset="2"/>
              <a:buChar char="§"/>
            </a:pPr>
            <a:r>
              <a:rPr lang="vi-VN" sz="1600" dirty="0" smtClean="0">
                <a:latin typeface="Times New Roman" pitchFamily="18" charset="0"/>
                <a:cs typeface="Times New Roman" pitchFamily="18" charset="0"/>
              </a:rPr>
              <a:t>asigurarea </a:t>
            </a:r>
            <a:r>
              <a:rPr lang="vi-VN" sz="1600" dirty="0" smtClean="0">
                <a:latin typeface="Times New Roman" pitchFamily="18" charset="0"/>
                <a:cs typeface="Times New Roman" pitchFamily="18" charset="0"/>
              </a:rPr>
              <a:t>vizibilităţii </a:t>
            </a:r>
            <a:r>
              <a:rPr lang="vi-VN" sz="1600" dirty="0" smtClean="0">
                <a:latin typeface="Times New Roman" pitchFamily="18" charset="0"/>
                <a:cs typeface="Times New Roman" pitchFamily="18" charset="0"/>
              </a:rPr>
              <a:t>proiectului</a:t>
            </a:r>
            <a:r>
              <a:rPr lang="ro-RO" sz="1600" dirty="0" smtClean="0">
                <a:latin typeface="Times New Roman" pitchFamily="18" charset="0"/>
                <a:cs typeface="Times New Roman" pitchFamily="18" charset="0"/>
              </a:rPr>
              <a:t>;</a:t>
            </a:r>
          </a:p>
          <a:p>
            <a:pPr lvl="2">
              <a:buFont typeface="Wingdings" pitchFamily="2" charset="2"/>
              <a:buChar char="§"/>
            </a:pPr>
            <a:endParaRPr lang="ro-RO" sz="1600" dirty="0" smtClean="0">
              <a:latin typeface="Times New Roman" pitchFamily="18" charset="0"/>
              <a:cs typeface="Times New Roman" pitchFamily="18" charset="0"/>
            </a:endParaRPr>
          </a:p>
          <a:p>
            <a:pPr lvl="2">
              <a:buFont typeface="Wingdings" pitchFamily="2" charset="2"/>
              <a:buChar char="§"/>
            </a:pPr>
            <a:endParaRPr lang="vi-VN" sz="1600" dirty="0" smtClean="0">
              <a:latin typeface="Times New Roman" pitchFamily="18" charset="0"/>
              <a:cs typeface="Times New Roman" pitchFamily="18" charset="0"/>
            </a:endParaRPr>
          </a:p>
          <a:p>
            <a:pPr>
              <a:buFont typeface="Wingdings" pitchFamily="2" charset="2"/>
              <a:buChar char="v"/>
            </a:pPr>
            <a:r>
              <a:rPr lang="ro-RO" sz="1600" dirty="0" smtClean="0">
                <a:latin typeface="Times New Roman" pitchFamily="18" charset="0"/>
                <a:cs typeface="Times New Roman" pitchFamily="18" charset="0"/>
              </a:rPr>
              <a:t> </a:t>
            </a:r>
            <a:r>
              <a:rPr lang="ro-RO" sz="1600" b="1" dirty="0" smtClean="0">
                <a:latin typeface="Times New Roman" pitchFamily="18" charset="0"/>
                <a:cs typeface="Times New Roman" pitchFamily="18" charset="0"/>
              </a:rPr>
              <a:t>Durată</a:t>
            </a:r>
            <a:r>
              <a:rPr lang="ro-RO"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Proiectul s</a:t>
            </a:r>
            <a:r>
              <a:rPr lang="ro-RO" sz="1600" dirty="0" smtClean="0">
                <a:latin typeface="Times New Roman" pitchFamily="18" charset="0"/>
                <a:cs typeface="Times New Roman" pitchFamily="18" charset="0"/>
              </a:rPr>
              <a:t>-a</a:t>
            </a:r>
            <a:r>
              <a:rPr lang="vi-VN" sz="1600" dirty="0" smtClean="0">
                <a:latin typeface="Times New Roman" pitchFamily="18" charset="0"/>
                <a:cs typeface="Times New Roman" pitchFamily="18" charset="0"/>
              </a:rPr>
              <a:t> desfăş</a:t>
            </a:r>
            <a:r>
              <a:rPr lang="ro-RO" sz="1600" dirty="0" smtClean="0">
                <a:latin typeface="Times New Roman" pitchFamily="18" charset="0"/>
                <a:cs typeface="Times New Roman" pitchFamily="18" charset="0"/>
              </a:rPr>
              <a:t>urat</a:t>
            </a:r>
            <a:r>
              <a:rPr lang="vi-VN"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pe o perioadă de 1</a:t>
            </a:r>
            <a:r>
              <a:rPr lang="ro-RO" sz="1600" dirty="0" smtClean="0">
                <a:latin typeface="Times New Roman" pitchFamily="18" charset="0"/>
                <a:cs typeface="Times New Roman" pitchFamily="18" charset="0"/>
              </a:rPr>
              <a:t>8</a:t>
            </a:r>
            <a:r>
              <a:rPr lang="vi-VN" sz="1600" dirty="0" smtClean="0">
                <a:latin typeface="Times New Roman" pitchFamily="18" charset="0"/>
                <a:cs typeface="Times New Roman" pitchFamily="18" charset="0"/>
              </a:rPr>
              <a:t> luni</a:t>
            </a:r>
            <a:r>
              <a:rPr lang="vi-VN" sz="1600" dirty="0" smtClean="0">
                <a:latin typeface="Times New Roman" pitchFamily="18" charset="0"/>
                <a:cs typeface="Times New Roman" pitchFamily="18" charset="0"/>
              </a:rPr>
              <a:t>.</a:t>
            </a:r>
            <a:endParaRPr lang="ro-RO" sz="1600" dirty="0" smtClean="0">
              <a:latin typeface="Times New Roman" pitchFamily="18" charset="0"/>
              <a:cs typeface="Times New Roman" pitchFamily="18" charset="0"/>
            </a:endParaRPr>
          </a:p>
          <a:p>
            <a:endParaRPr lang="ro-RO" sz="1600" dirty="0" smtClean="0">
              <a:latin typeface="Times New Roman" pitchFamily="18" charset="0"/>
              <a:cs typeface="Times New Roman" pitchFamily="18" charset="0"/>
            </a:endParaRPr>
          </a:p>
          <a:p>
            <a:endParaRPr lang="vi-VN" sz="1600" dirty="0" smtClean="0">
              <a:latin typeface="Times New Roman" pitchFamily="18" charset="0"/>
              <a:cs typeface="Times New Roman" pitchFamily="18" charset="0"/>
            </a:endParaRPr>
          </a:p>
          <a:p>
            <a:pPr>
              <a:buFont typeface="Wingdings" pitchFamily="2" charset="2"/>
              <a:buChar char="v"/>
            </a:pPr>
            <a:r>
              <a:rPr lang="ro-RO" sz="1600" dirty="0" smtClean="0">
                <a:latin typeface="Times New Roman" pitchFamily="18" charset="0"/>
                <a:cs typeface="Times New Roman" pitchFamily="18" charset="0"/>
              </a:rPr>
              <a:t> </a:t>
            </a:r>
            <a:r>
              <a:rPr lang="ro-RO" sz="1600" b="1" dirty="0" smtClean="0">
                <a:latin typeface="Times New Roman" pitchFamily="18" charset="0"/>
                <a:cs typeface="Times New Roman" pitchFamily="18" charset="0"/>
              </a:rPr>
              <a:t>Rezultat. </a:t>
            </a:r>
            <a:r>
              <a:rPr lang="vi-VN" sz="1600" dirty="0" smtClean="0">
                <a:latin typeface="Times New Roman" pitchFamily="18" charset="0"/>
                <a:cs typeface="Times New Roman" pitchFamily="18" charset="0"/>
              </a:rPr>
              <a:t>Implementarea </a:t>
            </a:r>
            <a:r>
              <a:rPr lang="vi-VN" sz="1600" dirty="0" smtClean="0">
                <a:latin typeface="Times New Roman" pitchFamily="18" charset="0"/>
                <a:cs typeface="Times New Roman" pitchFamily="18" charset="0"/>
              </a:rPr>
              <a:t>acestui proiect va avea ca </a:t>
            </a:r>
            <a:r>
              <a:rPr lang="vi-VN" sz="1600" b="1" dirty="0" smtClean="0">
                <a:latin typeface="Times New Roman" pitchFamily="18" charset="0"/>
                <a:cs typeface="Times New Roman" pitchFamily="18" charset="0"/>
              </a:rPr>
              <a:t>rezultat</a:t>
            </a:r>
            <a:r>
              <a:rPr lang="vi-VN" sz="1600" dirty="0" smtClean="0">
                <a:latin typeface="Times New Roman" pitchFamily="18" charset="0"/>
                <a:cs typeface="Times New Roman" pitchFamily="18" charset="0"/>
              </a:rPr>
              <a:t> faptul că Serviciul Poliţie </a:t>
            </a:r>
            <a:r>
              <a:rPr lang="ro-RO" sz="1600" dirty="0" smtClean="0">
                <a:latin typeface="Times New Roman" pitchFamily="18" charset="0"/>
                <a:cs typeface="Times New Roman" pitchFamily="18" charset="0"/>
              </a:rPr>
              <a:t>Locală </a:t>
            </a:r>
            <a:r>
              <a:rPr lang="vi-VN" sz="1600" dirty="0" smtClean="0">
                <a:latin typeface="Times New Roman" pitchFamily="18" charset="0"/>
                <a:cs typeface="Times New Roman" pitchFamily="18" charset="0"/>
              </a:rPr>
              <a:t>va deveni </a:t>
            </a:r>
            <a:r>
              <a:rPr lang="vi-VN" sz="1600" dirty="0" smtClean="0">
                <a:latin typeface="Times New Roman" pitchFamily="18" charset="0"/>
                <a:cs typeface="Times New Roman" pitchFamily="18" charset="0"/>
              </a:rPr>
              <a:t>o</a:t>
            </a:r>
            <a:r>
              <a:rPr lang="ro-RO"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structură </a:t>
            </a:r>
            <a:r>
              <a:rPr lang="vi-VN" sz="1600" dirty="0" smtClean="0">
                <a:latin typeface="Times New Roman" pitchFamily="18" charset="0"/>
                <a:cs typeface="Times New Roman" pitchFamily="18" charset="0"/>
              </a:rPr>
              <a:t>de intervenţie promptă pentru nevoile cetăţeanului.</a:t>
            </a:r>
          </a:p>
          <a:p>
            <a:r>
              <a:rPr lang="vi-VN" sz="1300" dirty="0" smtClean="0">
                <a:latin typeface="Arial" pitchFamily="34" charset="0"/>
                <a:cs typeface="Arial" pitchFamily="34" charset="0"/>
              </a:rPr>
              <a:t>.</a:t>
            </a:r>
            <a:endParaRPr lang="vi-VN" sz="1300" dirty="0" smtClean="0">
              <a:latin typeface="Arial" pitchFamily="34" charset="0"/>
              <a:cs typeface="Arial" pitchFamily="34" charset="0"/>
            </a:endParaRPr>
          </a:p>
          <a:p>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ior_1.jpg"/>
          <p:cNvPicPr>
            <a:picLocks noGrp="1" noChangeAspect="1"/>
          </p:cNvPicPr>
          <p:nvPr>
            <p:ph idx="1"/>
          </p:nvPr>
        </p:nvPicPr>
        <p:blipFill>
          <a:blip r:embed="rId2" cstate="print"/>
          <a:stretch>
            <a:fillRect/>
          </a:stretch>
        </p:blipFill>
        <p:spPr>
          <a:xfrm>
            <a:off x="1" y="0"/>
            <a:ext cx="9144000" cy="1514828"/>
          </a:xfrm>
        </p:spPr>
      </p:pic>
      <p:pic>
        <p:nvPicPr>
          <p:cNvPr id="5" name="Picture 4" descr="interior_2.jpg"/>
          <p:cNvPicPr>
            <a:picLocks noChangeAspect="1"/>
          </p:cNvPicPr>
          <p:nvPr/>
        </p:nvPicPr>
        <p:blipFill>
          <a:blip r:embed="rId3" cstate="print"/>
          <a:stretch>
            <a:fillRect/>
          </a:stretch>
        </p:blipFill>
        <p:spPr>
          <a:xfrm>
            <a:off x="0" y="5715000"/>
            <a:ext cx="9144000" cy="1288085"/>
          </a:xfrm>
          <a:prstGeom prst="rect">
            <a:avLst/>
          </a:prstGeom>
        </p:spPr>
      </p:pic>
      <p:sp>
        <p:nvSpPr>
          <p:cNvPr id="6" name="TextBox 5"/>
          <p:cNvSpPr txBox="1"/>
          <p:nvPr/>
        </p:nvSpPr>
        <p:spPr>
          <a:xfrm>
            <a:off x="152400" y="1548854"/>
            <a:ext cx="8763000" cy="5309146"/>
          </a:xfrm>
          <a:prstGeom prst="rect">
            <a:avLst/>
          </a:prstGeom>
          <a:noFill/>
        </p:spPr>
        <p:txBody>
          <a:bodyPr wrap="square" rtlCol="0">
            <a:spAutoFit/>
          </a:bodyPr>
          <a:lstStyle/>
          <a:p>
            <a:pPr algn="ctr"/>
            <a:r>
              <a:rPr lang="ro-RO" sz="1600" b="1" dirty="0" smtClean="0">
                <a:latin typeface="Times New Roman" pitchFamily="18" charset="0"/>
                <a:cs typeface="Times New Roman" pitchFamily="18" charset="0"/>
              </a:rPr>
              <a:t>CADRUL LEGAL:</a:t>
            </a:r>
          </a:p>
          <a:p>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vi-VN" sz="1600" b="1" dirty="0" smtClean="0">
                <a:latin typeface="Times New Roman" pitchFamily="18" charset="0"/>
                <a:cs typeface="Times New Roman" pitchFamily="18" charset="0"/>
              </a:rPr>
              <a:t>În </a:t>
            </a:r>
            <a:r>
              <a:rPr lang="vi-VN" sz="1600" b="1" dirty="0" smtClean="0">
                <a:latin typeface="Times New Roman" pitchFamily="18" charset="0"/>
                <a:cs typeface="Times New Roman" pitchFamily="18" charset="0"/>
              </a:rPr>
              <a:t>anul 2007, prin Hotărârea nr. 51 din data de 9 august, a fost votată înfiinţarea, organizarea şi funcţionarea Poliţiei Comunitare Panciu</a:t>
            </a:r>
            <a:r>
              <a:rPr lang="vi-VN" sz="1600" b="1" dirty="0" smtClean="0">
                <a:latin typeface="Times New Roman" pitchFamily="18" charset="0"/>
                <a:cs typeface="Times New Roman" pitchFamily="18" charset="0"/>
              </a:rPr>
              <a:t>.</a:t>
            </a:r>
            <a:endParaRPr lang="ro-RO" sz="1600" b="1"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vi-VN" sz="1600" b="1" dirty="0" smtClean="0">
                <a:latin typeface="Times New Roman" pitchFamily="18" charset="0"/>
                <a:cs typeface="Times New Roman" pitchFamily="18" charset="0"/>
              </a:rPr>
              <a:t>Pe data de 21 ianuarie 2011 Consiliul Local Panciu a votat transformarea Poliţiei Comunitare în Poliţia Locală Panciu, conform legislaţiei în vigoare. </a:t>
            </a:r>
            <a:endParaRPr lang="ro-RO" sz="1600" b="1"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r>
              <a:rPr lang="vi-VN" sz="1600" b="1" dirty="0" smtClean="0">
                <a:latin typeface="Times New Roman" pitchFamily="18" charset="0"/>
                <a:cs typeface="Times New Roman" pitchFamily="18" charset="0"/>
              </a:rPr>
              <a:t>Prin Hotărârea Consiliului Local nr. 1/21 ianuarie 2011 în cadrul Poliţiei Locale a Oraşului Panciu au fost </a:t>
            </a:r>
            <a:r>
              <a:rPr lang="vi-VN" sz="1600" b="1" dirty="0" smtClean="0">
                <a:latin typeface="Times New Roman" pitchFamily="18" charset="0"/>
                <a:cs typeface="Times New Roman" pitchFamily="18" charset="0"/>
              </a:rPr>
              <a:t>org</a:t>
            </a:r>
            <a:r>
              <a:rPr lang="ro-RO" sz="1600" b="1" dirty="0" smtClean="0">
                <a:latin typeface="Times New Roman" pitchFamily="18" charset="0"/>
                <a:cs typeface="Times New Roman" pitchFamily="18" charset="0"/>
              </a:rPr>
              <a:t>a</a:t>
            </a:r>
            <a:r>
              <a:rPr lang="vi-VN" sz="1600" b="1" dirty="0" smtClean="0">
                <a:latin typeface="Times New Roman" pitchFamily="18" charset="0"/>
                <a:cs typeface="Times New Roman" pitchFamily="18" charset="0"/>
              </a:rPr>
              <a:t>nizate:</a:t>
            </a:r>
            <a:r>
              <a:rPr lang="ro-RO" sz="1600" b="1" dirty="0" smtClean="0">
                <a:latin typeface="Times New Roman" pitchFamily="18" charset="0"/>
                <a:cs typeface="Times New Roman" pitchFamily="18" charset="0"/>
              </a:rPr>
              <a:t> </a:t>
            </a:r>
            <a:r>
              <a:rPr lang="vi-VN" sz="1600" i="1" dirty="0" smtClean="0">
                <a:latin typeface="Times New Roman" pitchFamily="18" charset="0"/>
                <a:cs typeface="Times New Roman" pitchFamily="18" charset="0"/>
              </a:rPr>
              <a:t>structura </a:t>
            </a:r>
            <a:r>
              <a:rPr lang="vi-VN" sz="1600" i="1" dirty="0" smtClean="0">
                <a:latin typeface="Times New Roman" pitchFamily="18" charset="0"/>
                <a:cs typeface="Times New Roman" pitchFamily="18" charset="0"/>
              </a:rPr>
              <a:t>de ordine şi linişte publică şi pază </a:t>
            </a:r>
            <a:r>
              <a:rPr lang="vi-VN" sz="1600" i="1" dirty="0" smtClean="0">
                <a:latin typeface="Times New Roman" pitchFamily="18" charset="0"/>
                <a:cs typeface="Times New Roman" pitchFamily="18" charset="0"/>
              </a:rPr>
              <a:t>a</a:t>
            </a:r>
            <a:r>
              <a:rPr lang="ro-RO" sz="1600" i="1" dirty="0" smtClean="0">
                <a:latin typeface="Times New Roman" pitchFamily="18" charset="0"/>
                <a:cs typeface="Times New Roman" pitchFamily="18" charset="0"/>
              </a:rPr>
              <a:t> </a:t>
            </a:r>
            <a:r>
              <a:rPr lang="vi-VN" sz="1600" i="1" dirty="0" smtClean="0">
                <a:latin typeface="Times New Roman" pitchFamily="18" charset="0"/>
                <a:cs typeface="Times New Roman" pitchFamily="18" charset="0"/>
              </a:rPr>
              <a:t>bunurilor;</a:t>
            </a:r>
            <a:r>
              <a:rPr lang="ro-RO" sz="1600" i="1" dirty="0" smtClean="0">
                <a:latin typeface="Times New Roman" pitchFamily="18" charset="0"/>
                <a:cs typeface="Times New Roman" pitchFamily="18" charset="0"/>
              </a:rPr>
              <a:t> </a:t>
            </a:r>
            <a:r>
              <a:rPr lang="vi-VN" sz="1600" i="1" dirty="0" smtClean="0">
                <a:latin typeface="Times New Roman" pitchFamily="18" charset="0"/>
                <a:cs typeface="Times New Roman" pitchFamily="18" charset="0"/>
              </a:rPr>
              <a:t>structura </a:t>
            </a:r>
            <a:r>
              <a:rPr lang="vi-VN" sz="1600" i="1" dirty="0" smtClean="0">
                <a:latin typeface="Times New Roman" pitchFamily="18" charset="0"/>
                <a:cs typeface="Times New Roman" pitchFamily="18" charset="0"/>
              </a:rPr>
              <a:t>din domeniul circulaţiei pe </a:t>
            </a:r>
            <a:r>
              <a:rPr lang="vi-VN" sz="1600" i="1" dirty="0" smtClean="0">
                <a:latin typeface="Times New Roman" pitchFamily="18" charset="0"/>
                <a:cs typeface="Times New Roman" pitchFamily="18" charset="0"/>
              </a:rPr>
              <a:t>drumurile</a:t>
            </a:r>
            <a:r>
              <a:rPr lang="ro-RO" sz="1600" i="1" dirty="0" smtClean="0">
                <a:latin typeface="Times New Roman" pitchFamily="18" charset="0"/>
                <a:cs typeface="Times New Roman" pitchFamily="18" charset="0"/>
              </a:rPr>
              <a:t> </a:t>
            </a:r>
            <a:r>
              <a:rPr lang="vi-VN" sz="1600" i="1" dirty="0" smtClean="0">
                <a:latin typeface="Times New Roman" pitchFamily="18" charset="0"/>
                <a:cs typeface="Times New Roman" pitchFamily="18" charset="0"/>
              </a:rPr>
              <a:t>public</a:t>
            </a:r>
            <a:r>
              <a:rPr lang="ro-RO" sz="1600" i="1" dirty="0" smtClean="0">
                <a:latin typeface="Times New Roman" pitchFamily="18" charset="0"/>
                <a:cs typeface="Times New Roman" pitchFamily="18" charset="0"/>
              </a:rPr>
              <a:t>, </a:t>
            </a:r>
            <a:r>
              <a:rPr lang="vi-VN" sz="1600" i="1" dirty="0" smtClean="0">
                <a:latin typeface="Times New Roman" pitchFamily="18" charset="0"/>
                <a:cs typeface="Times New Roman" pitchFamily="18" charset="0"/>
              </a:rPr>
              <a:t>structura </a:t>
            </a:r>
            <a:r>
              <a:rPr lang="vi-VN" sz="1600" i="1" dirty="0" smtClean="0">
                <a:latin typeface="Times New Roman" pitchFamily="18" charset="0"/>
                <a:cs typeface="Times New Roman" pitchFamily="18" charset="0"/>
              </a:rPr>
              <a:t>de disciplină în construcţii şi </a:t>
            </a:r>
            <a:r>
              <a:rPr lang="vi-VN" sz="1600" i="1" dirty="0" smtClean="0">
                <a:latin typeface="Times New Roman" pitchFamily="18" charset="0"/>
                <a:cs typeface="Times New Roman" pitchFamily="18" charset="0"/>
              </a:rPr>
              <a:t>afişajul</a:t>
            </a:r>
            <a:r>
              <a:rPr lang="ro-RO" sz="1600" i="1" dirty="0" smtClean="0">
                <a:latin typeface="Times New Roman" pitchFamily="18" charset="0"/>
                <a:cs typeface="Times New Roman" pitchFamily="18" charset="0"/>
              </a:rPr>
              <a:t> </a:t>
            </a:r>
            <a:r>
              <a:rPr lang="vi-VN" sz="1600" i="1" dirty="0" smtClean="0">
                <a:latin typeface="Times New Roman" pitchFamily="18" charset="0"/>
                <a:cs typeface="Times New Roman" pitchFamily="18" charset="0"/>
              </a:rPr>
              <a:t>st</a:t>
            </a:r>
            <a:r>
              <a:rPr lang="ro-RO" sz="1600" i="1" dirty="0" smtClean="0">
                <a:latin typeface="Times New Roman" pitchFamily="18" charset="0"/>
                <a:cs typeface="Times New Roman" pitchFamily="18" charset="0"/>
              </a:rPr>
              <a:t>radal; </a:t>
            </a:r>
            <a:r>
              <a:rPr lang="vi-VN" sz="1600" i="1" dirty="0" smtClean="0">
                <a:latin typeface="Times New Roman" pitchFamily="18" charset="0"/>
                <a:cs typeface="Times New Roman" pitchFamily="18" charset="0"/>
              </a:rPr>
              <a:t>structura </a:t>
            </a:r>
            <a:r>
              <a:rPr lang="vi-VN" sz="1600" i="1" dirty="0" smtClean="0">
                <a:latin typeface="Times New Roman" pitchFamily="18" charset="0"/>
                <a:cs typeface="Times New Roman" pitchFamily="18" charset="0"/>
              </a:rPr>
              <a:t>de protecţie a </a:t>
            </a:r>
            <a:r>
              <a:rPr lang="vi-VN" sz="1600" i="1" dirty="0" smtClean="0">
                <a:latin typeface="Times New Roman" pitchFamily="18" charset="0"/>
                <a:cs typeface="Times New Roman" pitchFamily="18" charset="0"/>
              </a:rPr>
              <a:t>mediului;</a:t>
            </a:r>
            <a:r>
              <a:rPr lang="ro-RO" sz="1600" i="1" dirty="0" smtClean="0">
                <a:latin typeface="Times New Roman" pitchFamily="18" charset="0"/>
                <a:cs typeface="Times New Roman" pitchFamily="18" charset="0"/>
              </a:rPr>
              <a:t> </a:t>
            </a:r>
            <a:r>
              <a:rPr lang="vi-VN" sz="1600" i="1" dirty="0" smtClean="0">
                <a:latin typeface="Times New Roman" pitchFamily="18" charset="0"/>
                <a:cs typeface="Times New Roman" pitchFamily="18" charset="0"/>
              </a:rPr>
              <a:t>structura </a:t>
            </a:r>
            <a:r>
              <a:rPr lang="vi-VN" sz="1600" i="1" dirty="0" smtClean="0">
                <a:latin typeface="Times New Roman" pitchFamily="18" charset="0"/>
                <a:cs typeface="Times New Roman" pitchFamily="18" charset="0"/>
              </a:rPr>
              <a:t>de activitate comercială; </a:t>
            </a:r>
            <a:r>
              <a:rPr lang="ro-RO" sz="1600" i="1" dirty="0" smtClean="0">
                <a:latin typeface="Times New Roman" pitchFamily="18" charset="0"/>
                <a:cs typeface="Times New Roman" pitchFamily="18" charset="0"/>
              </a:rPr>
              <a:t> </a:t>
            </a:r>
            <a:r>
              <a:rPr lang="vi-VN" sz="1600" i="1" dirty="0" smtClean="0">
                <a:latin typeface="Times New Roman" pitchFamily="18" charset="0"/>
                <a:cs typeface="Times New Roman" pitchFamily="18" charset="0"/>
              </a:rPr>
              <a:t>structura </a:t>
            </a:r>
            <a:r>
              <a:rPr lang="vi-VN" sz="1600" i="1" dirty="0" smtClean="0">
                <a:latin typeface="Times New Roman" pitchFamily="18" charset="0"/>
                <a:cs typeface="Times New Roman" pitchFamily="18" charset="0"/>
              </a:rPr>
              <a:t>de atribuţii pe linie de evidenţă </a:t>
            </a:r>
            <a:r>
              <a:rPr lang="vi-VN" sz="1600" i="1" dirty="0" smtClean="0">
                <a:latin typeface="Times New Roman" pitchFamily="18" charset="0"/>
                <a:cs typeface="Times New Roman" pitchFamily="18" charset="0"/>
              </a:rPr>
              <a:t>a</a:t>
            </a:r>
            <a:r>
              <a:rPr lang="ro-RO" sz="1600" i="1" dirty="0" smtClean="0">
                <a:latin typeface="Times New Roman" pitchFamily="18" charset="0"/>
                <a:cs typeface="Times New Roman" pitchFamily="18" charset="0"/>
              </a:rPr>
              <a:t> </a:t>
            </a:r>
            <a:r>
              <a:rPr lang="vi-VN" sz="1600" i="1" dirty="0" smtClean="0">
                <a:latin typeface="Times New Roman" pitchFamily="18" charset="0"/>
                <a:cs typeface="Times New Roman" pitchFamily="18" charset="0"/>
              </a:rPr>
              <a:t>persoanelor</a:t>
            </a:r>
            <a:r>
              <a:rPr lang="vi-VN" sz="1600" i="1" dirty="0" smtClean="0">
                <a:latin typeface="Times New Roman" pitchFamily="18" charset="0"/>
                <a:cs typeface="Times New Roman" pitchFamily="18" charset="0"/>
              </a:rPr>
              <a:t>; </a:t>
            </a:r>
            <a:endParaRPr lang="ro-RO" sz="1600" i="1"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vi-VN" sz="1600" b="1" dirty="0" smtClean="0">
                <a:latin typeface="Times New Roman" pitchFamily="18" charset="0"/>
                <a:cs typeface="Times New Roman" pitchFamily="18" charset="0"/>
              </a:rPr>
              <a:t>Poliţia Locală Panciu funcţionează în baza Legii Politiei Locale nr. </a:t>
            </a:r>
            <a:r>
              <a:rPr lang="vi-VN" sz="1600" b="1" dirty="0" smtClean="0">
                <a:latin typeface="Times New Roman" pitchFamily="18" charset="0"/>
                <a:cs typeface="Times New Roman" pitchFamily="18" charset="0"/>
              </a:rPr>
              <a:t>155/2010</a:t>
            </a:r>
            <a:r>
              <a:rPr lang="ro-RO" sz="1600" b="1" dirty="0" smtClean="0">
                <a:latin typeface="Times New Roman" pitchFamily="18" charset="0"/>
                <a:cs typeface="Times New Roman" pitchFamily="18" charset="0"/>
              </a:rPr>
              <a:t> și are ca atribuții: </a:t>
            </a:r>
          </a:p>
          <a:p>
            <a:r>
              <a:rPr lang="ro-RO" sz="1400" i="1" dirty="0" smtClean="0">
                <a:latin typeface="Times New Roman" pitchFamily="18" charset="0"/>
                <a:cs typeface="Times New Roman" pitchFamily="18" charset="0"/>
              </a:rPr>
              <a:t>apararea drepturilor si libertatilor fundamentale ale persoanei, a proprietatii private si publice, prevenirea </a:t>
            </a:r>
            <a:r>
              <a:rPr lang="ro-RO" sz="1400" i="1" dirty="0" smtClean="0">
                <a:latin typeface="Times New Roman" pitchFamily="18" charset="0"/>
                <a:cs typeface="Times New Roman" pitchFamily="18" charset="0"/>
              </a:rPr>
              <a:t>si descoperirea infractiunilor in </a:t>
            </a:r>
            <a:r>
              <a:rPr lang="ro-RO" sz="1400" i="1" dirty="0" smtClean="0">
                <a:latin typeface="Times New Roman" pitchFamily="18" charset="0"/>
                <a:cs typeface="Times New Roman" pitchFamily="18" charset="0"/>
              </a:rPr>
              <a:t>urmatoarele domenii: ordinea si linistea publica, precum si paza </a:t>
            </a:r>
            <a:r>
              <a:rPr lang="ro-RO" sz="1400" i="1" dirty="0" smtClean="0">
                <a:latin typeface="Times New Roman" pitchFamily="18" charset="0"/>
                <a:cs typeface="Times New Roman" pitchFamily="18" charset="0"/>
              </a:rPr>
              <a:t>bunurilor;</a:t>
            </a:r>
          </a:p>
          <a:p>
            <a:r>
              <a:rPr lang="ro-RO" sz="1400" i="1" dirty="0" smtClean="0">
                <a:latin typeface="Times New Roman" pitchFamily="18" charset="0"/>
                <a:cs typeface="Times New Roman" pitchFamily="18" charset="0"/>
              </a:rPr>
              <a:t>circulatia </a:t>
            </a:r>
            <a:r>
              <a:rPr lang="ro-RO" sz="1400" i="1" dirty="0" smtClean="0">
                <a:latin typeface="Times New Roman" pitchFamily="18" charset="0"/>
                <a:cs typeface="Times New Roman" pitchFamily="18" charset="0"/>
              </a:rPr>
              <a:t>pe drumurile publice; disciplina in constructii si afisajul stradal; protectia </a:t>
            </a:r>
            <a:r>
              <a:rPr lang="ro-RO" sz="1400" i="1" dirty="0" smtClean="0">
                <a:latin typeface="Times New Roman" pitchFamily="18" charset="0"/>
                <a:cs typeface="Times New Roman" pitchFamily="18" charset="0"/>
              </a:rPr>
              <a:t>mediului;</a:t>
            </a:r>
          </a:p>
          <a:p>
            <a:r>
              <a:rPr lang="ro-RO" sz="1400" i="1" dirty="0" smtClean="0">
                <a:latin typeface="Times New Roman" pitchFamily="18" charset="0"/>
                <a:cs typeface="Times New Roman" pitchFamily="18" charset="0"/>
              </a:rPr>
              <a:t>activitatea </a:t>
            </a:r>
            <a:r>
              <a:rPr lang="ro-RO" sz="1400" i="1" dirty="0" smtClean="0">
                <a:latin typeface="Times New Roman" pitchFamily="18" charset="0"/>
                <a:cs typeface="Times New Roman" pitchFamily="18" charset="0"/>
              </a:rPr>
              <a:t>comerciala; evidenta persoanelor; alte domenii stabilite prin lege.</a:t>
            </a:r>
            <a:endParaRPr lang="ro-RO" sz="1400" i="1"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endParaRPr lang="vi-VN" sz="1300" dirty="0" smtClean="0">
              <a:latin typeface="Arial" pitchFamily="34" charset="0"/>
              <a:cs typeface="Arial" pitchFamily="34" charset="0"/>
            </a:endParaRPr>
          </a:p>
          <a:p>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ior_1.jpg"/>
          <p:cNvPicPr>
            <a:picLocks noGrp="1" noChangeAspect="1"/>
          </p:cNvPicPr>
          <p:nvPr>
            <p:ph idx="1"/>
          </p:nvPr>
        </p:nvPicPr>
        <p:blipFill>
          <a:blip r:embed="rId2" cstate="print"/>
          <a:stretch>
            <a:fillRect/>
          </a:stretch>
        </p:blipFill>
        <p:spPr>
          <a:xfrm>
            <a:off x="1" y="0"/>
            <a:ext cx="9144000" cy="1514828"/>
          </a:xfrm>
        </p:spPr>
      </p:pic>
      <p:pic>
        <p:nvPicPr>
          <p:cNvPr id="5" name="Picture 4" descr="interior_2.jpg"/>
          <p:cNvPicPr>
            <a:picLocks noChangeAspect="1"/>
          </p:cNvPicPr>
          <p:nvPr/>
        </p:nvPicPr>
        <p:blipFill>
          <a:blip r:embed="rId3" cstate="print"/>
          <a:stretch>
            <a:fillRect/>
          </a:stretch>
        </p:blipFill>
        <p:spPr>
          <a:xfrm>
            <a:off x="0" y="5715000"/>
            <a:ext cx="9144000" cy="1288085"/>
          </a:xfrm>
          <a:prstGeom prst="rect">
            <a:avLst/>
          </a:prstGeom>
        </p:spPr>
      </p:pic>
      <p:sp>
        <p:nvSpPr>
          <p:cNvPr id="6" name="TextBox 5"/>
          <p:cNvSpPr txBox="1"/>
          <p:nvPr/>
        </p:nvSpPr>
        <p:spPr>
          <a:xfrm>
            <a:off x="152400" y="1548854"/>
            <a:ext cx="8763000" cy="6909584"/>
          </a:xfrm>
          <a:prstGeom prst="rect">
            <a:avLst/>
          </a:prstGeom>
          <a:noFill/>
        </p:spPr>
        <p:txBody>
          <a:bodyPr wrap="square" rtlCol="0">
            <a:spAutoFit/>
          </a:bodyPr>
          <a:lstStyle/>
          <a:p>
            <a:pPr algn="ctr"/>
            <a:r>
              <a:rPr lang="ro-RO" sz="1600" b="1" dirty="0" smtClean="0">
                <a:latin typeface="Times New Roman" pitchFamily="18" charset="0"/>
                <a:cs typeface="Times New Roman" pitchFamily="18" charset="0"/>
              </a:rPr>
              <a:t>DERULAREA PROIECTULUI</a:t>
            </a:r>
          </a:p>
          <a:p>
            <a:endParaRPr lang="ro-RO" sz="1600" b="1" dirty="0" smtClean="0">
              <a:latin typeface="Times New Roman" pitchFamily="18" charset="0"/>
              <a:cs typeface="Times New Roman" pitchFamily="18" charset="0"/>
            </a:endParaRPr>
          </a:p>
          <a:p>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Proiectul a fost prelungit cu sase luni, din septembrie 2011 până în decembrie 2011.</a:t>
            </a: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Pe perioada implementării au fost realizate următoarea acțiuni/evenimente:</a:t>
            </a:r>
          </a:p>
          <a:p>
            <a:pPr>
              <a:buFont typeface="Wingdings" pitchFamily="2" charset="2"/>
              <a:buChar char="v"/>
            </a:pPr>
            <a:endParaRPr lang="ro-RO" sz="1600" b="1" dirty="0" smtClean="0">
              <a:latin typeface="Times New Roman" pitchFamily="18" charset="0"/>
              <a:cs typeface="Times New Roman" pitchFamily="18" charset="0"/>
            </a:endParaRPr>
          </a:p>
          <a:p>
            <a:pPr lvl="5">
              <a:buFont typeface="Wingdings" pitchFamily="2" charset="2"/>
              <a:buChar char="q"/>
            </a:pPr>
            <a:r>
              <a:rPr lang="ro-RO" sz="1600" dirty="0" smtClean="0">
                <a:latin typeface="Times New Roman" pitchFamily="18" charset="0"/>
                <a:cs typeface="Times New Roman" pitchFamily="18" charset="0"/>
              </a:rPr>
              <a:t> publicitatea proiectului;</a:t>
            </a:r>
          </a:p>
          <a:p>
            <a:pPr lvl="5">
              <a:buFont typeface="Wingdings" pitchFamily="2" charset="2"/>
              <a:buChar char="q"/>
            </a:pPr>
            <a:r>
              <a:rPr lang="ro-RO" sz="1600" dirty="0" smtClean="0">
                <a:latin typeface="Times New Roman" pitchFamily="18" charset="0"/>
                <a:cs typeface="Times New Roman" pitchFamily="18" charset="0"/>
              </a:rPr>
              <a:t> realizarea unui site al proiectului;</a:t>
            </a:r>
          </a:p>
          <a:p>
            <a:pPr lvl="5">
              <a:buFont typeface="Wingdings" pitchFamily="2" charset="2"/>
              <a:buChar char="q"/>
            </a:pPr>
            <a:r>
              <a:rPr lang="ro-RO" sz="1600" dirty="0" smtClean="0">
                <a:latin typeface="Times New Roman" pitchFamily="18" charset="0"/>
                <a:cs typeface="Times New Roman" pitchFamily="18" charset="0"/>
              </a:rPr>
              <a:t> perfecționarea polițiștilor locali;</a:t>
            </a:r>
          </a:p>
          <a:p>
            <a:pPr lvl="5">
              <a:buFont typeface="Wingdings" pitchFamily="2" charset="2"/>
              <a:buChar char="q"/>
            </a:pPr>
            <a:r>
              <a:rPr lang="ro-RO" sz="1600" dirty="0" smtClean="0">
                <a:latin typeface="Times New Roman" pitchFamily="18" charset="0"/>
                <a:cs typeface="Times New Roman" pitchFamily="18" charset="0"/>
              </a:rPr>
              <a:t>dotarea cu autoturisme, birotică etc a Poliției Locale Panciu;</a:t>
            </a:r>
          </a:p>
          <a:p>
            <a:pPr lvl="5">
              <a:buFont typeface="Wingdings" pitchFamily="2" charset="2"/>
              <a:buChar char="q"/>
            </a:pPr>
            <a:r>
              <a:rPr lang="ro-RO" sz="1600" dirty="0" smtClean="0">
                <a:latin typeface="Times New Roman" pitchFamily="18" charset="0"/>
                <a:cs typeface="Times New Roman" pitchFamily="18" charset="0"/>
              </a:rPr>
              <a:t> realizarea unui schimb de experiență cu polițiștii locali din cadrul Police Municipale Arbois, localitate înfrățită cu orașul Panciu.</a:t>
            </a: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La finalul implementării proiectului </a:t>
            </a:r>
            <a:r>
              <a:rPr lang="vi-VN" sz="1600" dirty="0" smtClean="0">
                <a:latin typeface="Times New Roman" pitchFamily="18" charset="0"/>
                <a:cs typeface="Times New Roman" pitchFamily="18" charset="0"/>
              </a:rPr>
              <a:t>„Servicii Eficiente şi de Calitate pentru Cetăţenii oraşului Panciu</a:t>
            </a:r>
            <a:r>
              <a:rPr lang="vi-VN" sz="1600" dirty="0" smtClean="0">
                <a:latin typeface="Times New Roman" pitchFamily="18" charset="0"/>
                <a:cs typeface="Times New Roman" pitchFamily="18" charset="0"/>
              </a:rPr>
              <a:t>”</a:t>
            </a:r>
            <a:r>
              <a:rPr lang="ro-RO" sz="1600" dirty="0" smtClean="0">
                <a:latin typeface="Times New Roman" pitchFamily="18" charset="0"/>
                <a:cs typeface="Times New Roman" pitchFamily="18" charset="0"/>
              </a:rPr>
              <a:t> putem spune că polițiștii locali din orașul Panciu beneficiază de tehnica de intervenție necesară dar și de cunoștințele necesare acestei activități.</a:t>
            </a:r>
            <a:endParaRPr lang="ro-RO" sz="1600"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lvl="5">
              <a:buFont typeface="Wingdings" pitchFamily="2" charset="2"/>
              <a:buChar char="v"/>
            </a:pPr>
            <a:endParaRPr lang="ro-RO" sz="1600" b="1" dirty="0" smtClean="0">
              <a:latin typeface="Times New Roman" pitchFamily="18" charset="0"/>
              <a:cs typeface="Times New Roman" pitchFamily="18" charset="0"/>
            </a:endParaRPr>
          </a:p>
          <a:p>
            <a:pPr lvl="5"/>
            <a:r>
              <a:rPr lang="ro-RO" sz="1600" b="1" dirty="0" smtClean="0">
                <a:latin typeface="Times New Roman" pitchFamily="18" charset="0"/>
                <a:cs typeface="Times New Roman" pitchFamily="18" charset="0"/>
              </a:rPr>
              <a:t> </a:t>
            </a:r>
            <a:endParaRPr lang="ro-RO" sz="1600" b="1" dirty="0" smtClean="0">
              <a:latin typeface="Times New Roman" pitchFamily="18" charset="0"/>
              <a:cs typeface="Times New Roman" pitchFamily="18" charset="0"/>
            </a:endParaRPr>
          </a:p>
          <a:p>
            <a:endParaRPr lang="ro-RO" sz="1600" b="1" dirty="0" smtClean="0">
              <a:latin typeface="Times New Roman" pitchFamily="18" charset="0"/>
              <a:cs typeface="Times New Roman" pitchFamily="18" charset="0"/>
            </a:endParaRPr>
          </a:p>
          <a:p>
            <a:endParaRPr lang="vi-VN" sz="1300" dirty="0" smtClean="0">
              <a:latin typeface="Arial" pitchFamily="34" charset="0"/>
              <a:cs typeface="Arial" pitchFamily="34" charset="0"/>
            </a:endParaRPr>
          </a:p>
          <a:p>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ior_1.jpg"/>
          <p:cNvPicPr>
            <a:picLocks noGrp="1" noChangeAspect="1"/>
          </p:cNvPicPr>
          <p:nvPr>
            <p:ph idx="1"/>
          </p:nvPr>
        </p:nvPicPr>
        <p:blipFill>
          <a:blip r:embed="rId2" cstate="print"/>
          <a:stretch>
            <a:fillRect/>
          </a:stretch>
        </p:blipFill>
        <p:spPr>
          <a:xfrm>
            <a:off x="1" y="0"/>
            <a:ext cx="9144000" cy="1514828"/>
          </a:xfrm>
        </p:spPr>
      </p:pic>
      <p:pic>
        <p:nvPicPr>
          <p:cNvPr id="5" name="Picture 4" descr="interior_2.jpg"/>
          <p:cNvPicPr>
            <a:picLocks noChangeAspect="1"/>
          </p:cNvPicPr>
          <p:nvPr/>
        </p:nvPicPr>
        <p:blipFill>
          <a:blip r:embed="rId3" cstate="print"/>
          <a:stretch>
            <a:fillRect/>
          </a:stretch>
        </p:blipFill>
        <p:spPr>
          <a:xfrm>
            <a:off x="0" y="5715000"/>
            <a:ext cx="9144000" cy="1288085"/>
          </a:xfrm>
          <a:prstGeom prst="rect">
            <a:avLst/>
          </a:prstGeom>
        </p:spPr>
      </p:pic>
      <p:sp>
        <p:nvSpPr>
          <p:cNvPr id="6" name="TextBox 5"/>
          <p:cNvSpPr txBox="1"/>
          <p:nvPr/>
        </p:nvSpPr>
        <p:spPr>
          <a:xfrm>
            <a:off x="152400" y="1548855"/>
            <a:ext cx="8763000" cy="4447371"/>
          </a:xfrm>
          <a:prstGeom prst="rect">
            <a:avLst/>
          </a:prstGeom>
          <a:noFill/>
        </p:spPr>
        <p:txBody>
          <a:bodyPr wrap="square" rtlCol="0">
            <a:spAutoFit/>
          </a:bodyPr>
          <a:lstStyle/>
          <a:p>
            <a:pPr algn="ctr"/>
            <a:r>
              <a:rPr lang="ro-RO" sz="1600" b="1" dirty="0" smtClean="0">
                <a:latin typeface="Times New Roman" pitchFamily="18" charset="0"/>
                <a:cs typeface="Times New Roman" pitchFamily="18" charset="0"/>
              </a:rPr>
              <a:t>PUBLICITATEA PROIECTULUI</a:t>
            </a:r>
          </a:p>
          <a:p>
            <a:endParaRPr lang="ro-RO" sz="1600" b="1" dirty="0" smtClean="0">
              <a:latin typeface="Times New Roman" pitchFamily="18" charset="0"/>
              <a:cs typeface="Times New Roman" pitchFamily="18" charset="0"/>
            </a:endParaRPr>
          </a:p>
          <a:p>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Pentru a identifica cât mai bine acest proiect cu ceea ce doream să transmitem, am folosit pentru realizarea afișelor, a bannerlor  etc personaje din orașul Panciu, sloganul proiectului fiind ”Siguranța ta, prioritatea Primăriei Panciu.</a:t>
            </a: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Pe perioada implementării proiectului au fost date publicității mai multe comunicate de presă, și au fost realizate și distribuite două serii de pliante.</a:t>
            </a:r>
            <a:r>
              <a:rPr lang="ro-RO" sz="1600"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De asemenea, au fost realizate două emisiuni TV privind proiectul.</a:t>
            </a:r>
            <a:endParaRPr lang="ro-RO" sz="1600" dirty="0" smtClean="0">
              <a:latin typeface="Times New Roman" pitchFamily="18" charset="0"/>
              <a:cs typeface="Times New Roman" pitchFamily="18" charset="0"/>
            </a:endParaRPr>
          </a:p>
          <a:p>
            <a:pPr>
              <a:buFont typeface="Wingdings" pitchFamily="2" charset="2"/>
              <a:buChar char="v"/>
            </a:pPr>
            <a:endParaRPr lang="ro-RO" sz="1600" b="1" dirty="0" smtClean="0">
              <a:latin typeface="Times New Roman" pitchFamily="18" charset="0"/>
              <a:cs typeface="Times New Roman" pitchFamily="18" charset="0"/>
            </a:endParaRPr>
          </a:p>
          <a:p>
            <a:pPr>
              <a:buFont typeface="Wingdings" pitchFamily="2" charset="2"/>
              <a:buChar char="v"/>
            </a:pPr>
            <a:r>
              <a:rPr lang="ro-RO" sz="1600"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Pe parcursul proiectului au fost realizate și două conferințe</a:t>
            </a:r>
          </a:p>
          <a:p>
            <a:r>
              <a:rPr lang="ro-RO" sz="1600" dirty="0" smtClean="0">
                <a:latin typeface="Times New Roman" pitchFamily="18" charset="0"/>
                <a:cs typeface="Times New Roman" pitchFamily="18" charset="0"/>
              </a:rPr>
              <a:t>de presă,</a:t>
            </a:r>
            <a:endParaRPr lang="ro-RO" sz="1600" dirty="0" smtClean="0">
              <a:latin typeface="Times New Roman" pitchFamily="18" charset="0"/>
              <a:cs typeface="Times New Roman" pitchFamily="18" charset="0"/>
            </a:endParaRPr>
          </a:p>
          <a:p>
            <a:pPr lvl="5"/>
            <a:endParaRPr lang="ro-RO" sz="1600" b="1" dirty="0" smtClean="0">
              <a:latin typeface="Times New Roman" pitchFamily="18" charset="0"/>
              <a:cs typeface="Times New Roman" pitchFamily="18" charset="0"/>
            </a:endParaRPr>
          </a:p>
          <a:p>
            <a:pPr lvl="5"/>
            <a:r>
              <a:rPr lang="ro-RO" sz="1600" b="1" dirty="0" smtClean="0">
                <a:latin typeface="Times New Roman" pitchFamily="18" charset="0"/>
                <a:cs typeface="Times New Roman" pitchFamily="18" charset="0"/>
              </a:rPr>
              <a:t> </a:t>
            </a:r>
            <a:endParaRPr lang="ro-RO" sz="1600" b="1" dirty="0" smtClean="0">
              <a:latin typeface="Times New Roman" pitchFamily="18" charset="0"/>
              <a:cs typeface="Times New Roman" pitchFamily="18" charset="0"/>
            </a:endParaRPr>
          </a:p>
          <a:p>
            <a:endParaRPr lang="ro-RO" sz="1600" b="1" dirty="0" smtClean="0">
              <a:latin typeface="Times New Roman" pitchFamily="18" charset="0"/>
              <a:cs typeface="Times New Roman" pitchFamily="18" charset="0"/>
            </a:endParaRPr>
          </a:p>
          <a:p>
            <a:endParaRPr lang="vi-VN" sz="1300" dirty="0" smtClean="0">
              <a:latin typeface="Arial" pitchFamily="34" charset="0"/>
              <a:cs typeface="Arial" pitchFamily="34" charset="0"/>
            </a:endParaRPr>
          </a:p>
          <a:p>
            <a:endParaRPr lang="en-US" sz="1400" dirty="0"/>
          </a:p>
        </p:txBody>
      </p:sp>
      <p:pic>
        <p:nvPicPr>
          <p:cNvPr id="7" name="Picture 6" descr="web_2_afis_comunitar.jpg"/>
          <p:cNvPicPr>
            <a:picLocks noChangeAspect="1"/>
          </p:cNvPicPr>
          <p:nvPr/>
        </p:nvPicPr>
        <p:blipFill>
          <a:blip r:embed="rId4" cstate="print"/>
          <a:stretch>
            <a:fillRect/>
          </a:stretch>
        </p:blipFill>
        <p:spPr>
          <a:xfrm>
            <a:off x="5638800" y="4106242"/>
            <a:ext cx="1676400" cy="2370758"/>
          </a:xfrm>
          <a:prstGeom prst="rect">
            <a:avLst/>
          </a:prstGeom>
        </p:spPr>
      </p:pic>
      <p:pic>
        <p:nvPicPr>
          <p:cNvPr id="8" name="Picture 7" descr="logo_police.jpg"/>
          <p:cNvPicPr>
            <a:picLocks noChangeAspect="1"/>
          </p:cNvPicPr>
          <p:nvPr/>
        </p:nvPicPr>
        <p:blipFill>
          <a:blip r:embed="rId5" cstate="print"/>
          <a:stretch>
            <a:fillRect/>
          </a:stretch>
        </p:blipFill>
        <p:spPr>
          <a:xfrm>
            <a:off x="1127760" y="4648200"/>
            <a:ext cx="1767840" cy="17678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ior_1.jpg"/>
          <p:cNvPicPr>
            <a:picLocks noGrp="1" noChangeAspect="1"/>
          </p:cNvPicPr>
          <p:nvPr>
            <p:ph idx="1"/>
          </p:nvPr>
        </p:nvPicPr>
        <p:blipFill>
          <a:blip r:embed="rId2" cstate="print"/>
          <a:stretch>
            <a:fillRect/>
          </a:stretch>
        </p:blipFill>
        <p:spPr>
          <a:xfrm>
            <a:off x="1" y="0"/>
            <a:ext cx="9144000" cy="1514828"/>
          </a:xfrm>
        </p:spPr>
      </p:pic>
      <p:pic>
        <p:nvPicPr>
          <p:cNvPr id="5" name="Picture 4" descr="interior_2.jpg"/>
          <p:cNvPicPr>
            <a:picLocks noChangeAspect="1"/>
          </p:cNvPicPr>
          <p:nvPr/>
        </p:nvPicPr>
        <p:blipFill>
          <a:blip r:embed="rId3" cstate="print"/>
          <a:stretch>
            <a:fillRect/>
          </a:stretch>
        </p:blipFill>
        <p:spPr>
          <a:xfrm>
            <a:off x="0" y="5715000"/>
            <a:ext cx="9144000" cy="1288085"/>
          </a:xfrm>
          <a:prstGeom prst="rect">
            <a:avLst/>
          </a:prstGeom>
        </p:spPr>
      </p:pic>
      <p:sp>
        <p:nvSpPr>
          <p:cNvPr id="6" name="TextBox 5"/>
          <p:cNvSpPr txBox="1"/>
          <p:nvPr/>
        </p:nvSpPr>
        <p:spPr>
          <a:xfrm>
            <a:off x="152400" y="1548855"/>
            <a:ext cx="8763000" cy="5678478"/>
          </a:xfrm>
          <a:prstGeom prst="rect">
            <a:avLst/>
          </a:prstGeom>
          <a:noFill/>
        </p:spPr>
        <p:txBody>
          <a:bodyPr wrap="square" rtlCol="0">
            <a:spAutoFit/>
          </a:bodyPr>
          <a:lstStyle/>
          <a:p>
            <a:pPr algn="ctr"/>
            <a:r>
              <a:rPr lang="ro-RO" sz="1600" b="1" dirty="0" smtClean="0">
                <a:latin typeface="Times New Roman" pitchFamily="18" charset="0"/>
                <a:cs typeface="Times New Roman" pitchFamily="18" charset="0"/>
              </a:rPr>
              <a:t>PERFECȚIONAREA POLIȚIȘTILOR LOCALI</a:t>
            </a:r>
          </a:p>
          <a:p>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În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ceea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ce</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priveşte</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activitatea</a:t>
            </a:r>
            <a:r>
              <a:rPr lang="en-US" sz="1600" dirty="0" smtClean="0">
                <a:latin typeface="Times New Roman" pitchFamily="18" charset="0"/>
                <a:cs typeface="Times New Roman" pitchFamily="18" charset="0"/>
              </a:rPr>
              <a:t> de </a:t>
            </a:r>
            <a:r>
              <a:rPr lang="en-US" sz="1600" dirty="0" err="1" smtClean="0">
                <a:latin typeface="Times New Roman" pitchFamily="18" charset="0"/>
                <a:cs typeface="Times New Roman" pitchFamily="18" charset="0"/>
              </a:rPr>
              <a:t>instruire</a:t>
            </a:r>
            <a:r>
              <a:rPr lang="en-US" sz="1600" dirty="0" smtClean="0">
                <a:latin typeface="Times New Roman" pitchFamily="18" charset="0"/>
                <a:cs typeface="Times New Roman" pitchFamily="18" charset="0"/>
              </a:rPr>
              <a:t> a </a:t>
            </a:r>
            <a:r>
              <a:rPr lang="en-US" sz="1600" dirty="0" err="1" smtClean="0">
                <a:latin typeface="Times New Roman" pitchFamily="18" charset="0"/>
                <a:cs typeface="Times New Roman" pitchFamily="18" charset="0"/>
              </a:rPr>
              <a:t>personalului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în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cadrul</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proiectului</a:t>
            </a:r>
            <a:r>
              <a:rPr lang="en-US" sz="1600" dirty="0" smtClean="0">
                <a:latin typeface="Times New Roman" pitchFamily="18" charset="0"/>
                <a:cs typeface="Times New Roman" pitchFamily="18" charset="0"/>
              </a:rPr>
              <a:t> au </a:t>
            </a:r>
            <a:r>
              <a:rPr lang="en-US" sz="1600" dirty="0" err="1" smtClean="0">
                <a:latin typeface="Times New Roman" pitchFamily="18" charset="0"/>
                <a:cs typeface="Times New Roman" pitchFamily="18" charset="0"/>
              </a:rPr>
              <a:t>avut</a:t>
            </a:r>
            <a:r>
              <a:rPr lang="en-US" sz="1600" dirty="0" smtClean="0">
                <a:latin typeface="Times New Roman" pitchFamily="18" charset="0"/>
                <a:cs typeface="Times New Roman" pitchFamily="18" charset="0"/>
              </a:rPr>
              <a:t> loc </a:t>
            </a:r>
            <a:r>
              <a:rPr lang="en-US" sz="1600" dirty="0" err="1" smtClean="0">
                <a:latin typeface="Times New Roman" pitchFamily="18" charset="0"/>
                <a:cs typeface="Times New Roman" pitchFamily="18" charset="0"/>
              </a:rPr>
              <a:t>cursuri</a:t>
            </a:r>
            <a:r>
              <a:rPr lang="en-US" sz="1600" dirty="0" smtClean="0">
                <a:latin typeface="Times New Roman" pitchFamily="18" charset="0"/>
                <a:cs typeface="Times New Roman" pitchFamily="18" charset="0"/>
              </a:rPr>
              <a:t> care au </a:t>
            </a:r>
            <a:r>
              <a:rPr lang="en-US" sz="1600" dirty="0" err="1" smtClean="0">
                <a:latin typeface="Times New Roman" pitchFamily="18" charset="0"/>
                <a:cs typeface="Times New Roman" pitchFamily="18" charset="0"/>
              </a:rPr>
              <a:t>tratat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următoarele</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teme</a:t>
            </a:r>
            <a:r>
              <a:rPr lang="ro-RO" sz="1600" dirty="0" smtClean="0">
                <a:latin typeface="Times New Roman" pitchFamily="18" charset="0"/>
                <a:cs typeface="Times New Roman" pitchFamily="18" charset="0"/>
              </a:rPr>
              <a:t>:</a:t>
            </a:r>
          </a:p>
          <a:p>
            <a:pPr>
              <a:buFont typeface="Wingdings" pitchFamily="2" charset="2"/>
              <a:buChar char="v"/>
            </a:pPr>
            <a:endParaRPr lang="ro-RO" sz="1600" dirty="0" smtClean="0">
              <a:latin typeface="Times New Roman" pitchFamily="18" charset="0"/>
              <a:cs typeface="Times New Roman" pitchFamily="18" charset="0"/>
            </a:endParaRPr>
          </a:p>
          <a:p>
            <a:pPr lvl="1">
              <a:buFont typeface="Wingdings" pitchFamily="2" charset="2"/>
              <a:buChar char="q"/>
            </a:pPr>
            <a:r>
              <a:rPr lang="fr-FR" sz="1600" b="1" dirty="0" err="1" smtClean="0">
                <a:latin typeface="Times New Roman" pitchFamily="18" charset="0"/>
                <a:cs typeface="Times New Roman" pitchFamily="18" charset="0"/>
              </a:rPr>
              <a:t>Dezvoltare</a:t>
            </a:r>
            <a:r>
              <a:rPr lang="fr-FR" sz="1600" b="1" dirty="0" smtClean="0">
                <a:latin typeface="Times New Roman" pitchFamily="18" charset="0"/>
                <a:cs typeface="Times New Roman" pitchFamily="18" charset="0"/>
              </a:rPr>
              <a:t> </a:t>
            </a:r>
            <a:r>
              <a:rPr lang="fr-FR" sz="1600" b="1" dirty="0" err="1" smtClean="0">
                <a:latin typeface="Times New Roman" pitchFamily="18" charset="0"/>
                <a:cs typeface="Times New Roman" pitchFamily="18" charset="0"/>
              </a:rPr>
              <a:t>parteneriate</a:t>
            </a:r>
            <a:r>
              <a:rPr lang="fr-FR" sz="1600" b="1" dirty="0" smtClean="0">
                <a:latin typeface="Times New Roman" pitchFamily="18" charset="0"/>
                <a:cs typeface="Times New Roman" pitchFamily="18" charset="0"/>
              </a:rPr>
              <a:t> (</a:t>
            </a:r>
            <a:r>
              <a:rPr lang="fr-FR" sz="1600" b="1" dirty="0" err="1" smtClean="0">
                <a:latin typeface="Times New Roman" pitchFamily="18" charset="0"/>
                <a:cs typeface="Times New Roman" pitchFamily="18" charset="0"/>
              </a:rPr>
              <a:t>curs</a:t>
            </a:r>
            <a:r>
              <a:rPr lang="fr-FR" sz="1600" b="1" dirty="0" smtClean="0">
                <a:latin typeface="Times New Roman" pitchFamily="18" charset="0"/>
                <a:cs typeface="Times New Roman" pitchFamily="18" charset="0"/>
              </a:rPr>
              <a:t> de 20 ore la care au </a:t>
            </a:r>
            <a:r>
              <a:rPr lang="fr-FR" sz="1600" b="1" dirty="0" err="1" smtClean="0">
                <a:latin typeface="Times New Roman" pitchFamily="18" charset="0"/>
                <a:cs typeface="Times New Roman" pitchFamily="18" charset="0"/>
              </a:rPr>
              <a:t>participat</a:t>
            </a:r>
            <a:r>
              <a:rPr lang="fr-FR" sz="1600" b="1" dirty="0" smtClean="0">
                <a:latin typeface="Times New Roman" pitchFamily="18" charset="0"/>
                <a:cs typeface="Times New Roman" pitchFamily="18" charset="0"/>
              </a:rPr>
              <a:t> 10 </a:t>
            </a:r>
            <a:r>
              <a:rPr lang="fr-FR" sz="1600" b="1" dirty="0" err="1" smtClean="0">
                <a:latin typeface="Times New Roman" pitchFamily="18" charset="0"/>
                <a:cs typeface="Times New Roman" pitchFamily="18" charset="0"/>
              </a:rPr>
              <a:t>persoane</a:t>
            </a:r>
            <a:r>
              <a:rPr lang="fr-FR" sz="1600" b="1" dirty="0" smtClean="0">
                <a:latin typeface="Times New Roman" pitchFamily="18" charset="0"/>
                <a:cs typeface="Times New Roman" pitchFamily="18" charset="0"/>
              </a:rPr>
              <a:t>)</a:t>
            </a:r>
            <a:endParaRPr lang="ro-RO" sz="1600" b="1" dirty="0" smtClean="0">
              <a:latin typeface="Times New Roman" pitchFamily="18" charset="0"/>
              <a:cs typeface="Times New Roman" pitchFamily="18" charset="0"/>
            </a:endParaRPr>
          </a:p>
          <a:p>
            <a:pPr lvl="1">
              <a:buFont typeface="Wingdings" pitchFamily="2" charset="2"/>
              <a:buChar char="q"/>
            </a:pPr>
            <a:r>
              <a:rPr lang="fr-FR" sz="1600" b="1" dirty="0" err="1" smtClean="0">
                <a:latin typeface="Times New Roman" pitchFamily="18" charset="0"/>
                <a:cs typeface="Times New Roman" pitchFamily="18" charset="0"/>
              </a:rPr>
              <a:t>Managementul</a:t>
            </a:r>
            <a:r>
              <a:rPr lang="fr-FR" sz="1600" b="1" dirty="0" smtClean="0">
                <a:latin typeface="Times New Roman" pitchFamily="18" charset="0"/>
                <a:cs typeface="Times New Roman" pitchFamily="18" charset="0"/>
              </a:rPr>
              <a:t> </a:t>
            </a:r>
            <a:r>
              <a:rPr lang="fr-FR" sz="1600" b="1" dirty="0" err="1" smtClean="0">
                <a:latin typeface="Times New Roman" pitchFamily="18" charset="0"/>
                <a:cs typeface="Times New Roman" pitchFamily="18" charset="0"/>
              </a:rPr>
              <a:t>schimbării</a:t>
            </a:r>
            <a:r>
              <a:rPr lang="fr-FR" sz="1600" b="1" dirty="0" smtClean="0">
                <a:latin typeface="Times New Roman" pitchFamily="18" charset="0"/>
                <a:cs typeface="Times New Roman" pitchFamily="18" charset="0"/>
              </a:rPr>
              <a:t> (</a:t>
            </a:r>
            <a:r>
              <a:rPr lang="fr-FR" sz="1600" b="1" dirty="0" err="1" smtClean="0">
                <a:latin typeface="Times New Roman" pitchFamily="18" charset="0"/>
                <a:cs typeface="Times New Roman" pitchFamily="18" charset="0"/>
              </a:rPr>
              <a:t>curs</a:t>
            </a:r>
            <a:r>
              <a:rPr lang="fr-FR" sz="1600" b="1" dirty="0" smtClean="0">
                <a:latin typeface="Times New Roman" pitchFamily="18" charset="0"/>
                <a:cs typeface="Times New Roman" pitchFamily="18" charset="0"/>
              </a:rPr>
              <a:t> de 40 ore la care au </a:t>
            </a:r>
            <a:r>
              <a:rPr lang="fr-FR" sz="1600" b="1" dirty="0" err="1" smtClean="0">
                <a:latin typeface="Times New Roman" pitchFamily="18" charset="0"/>
                <a:cs typeface="Times New Roman" pitchFamily="18" charset="0"/>
              </a:rPr>
              <a:t>participat</a:t>
            </a:r>
            <a:r>
              <a:rPr lang="fr-FR" sz="1600" b="1" dirty="0" smtClean="0">
                <a:latin typeface="Times New Roman" pitchFamily="18" charset="0"/>
                <a:cs typeface="Times New Roman" pitchFamily="18" charset="0"/>
              </a:rPr>
              <a:t> 10 </a:t>
            </a:r>
            <a:r>
              <a:rPr lang="fr-FR" sz="1600" b="1" dirty="0" err="1" smtClean="0">
                <a:latin typeface="Times New Roman" pitchFamily="18" charset="0"/>
                <a:cs typeface="Times New Roman" pitchFamily="18" charset="0"/>
              </a:rPr>
              <a:t>persoane</a:t>
            </a:r>
            <a:r>
              <a:rPr lang="fr-FR" sz="1600" b="1" dirty="0" smtClean="0">
                <a:latin typeface="Times New Roman" pitchFamily="18" charset="0"/>
                <a:cs typeface="Times New Roman" pitchFamily="18" charset="0"/>
              </a:rPr>
              <a:t>)</a:t>
            </a:r>
            <a:endParaRPr lang="ro-RO" sz="1600" b="1" dirty="0" smtClean="0">
              <a:latin typeface="Times New Roman" pitchFamily="18" charset="0"/>
              <a:cs typeface="Times New Roman" pitchFamily="18" charset="0"/>
            </a:endParaRPr>
          </a:p>
          <a:p>
            <a:pPr lvl="1">
              <a:buFont typeface="Wingdings" pitchFamily="2" charset="2"/>
              <a:buChar char="q"/>
            </a:pPr>
            <a:r>
              <a:rPr lang="fr-FR" sz="1600" b="1" dirty="0" err="1" smtClean="0">
                <a:latin typeface="Times New Roman" pitchFamily="18" charset="0"/>
                <a:cs typeface="Times New Roman" pitchFamily="18" charset="0"/>
              </a:rPr>
              <a:t>Planificare</a:t>
            </a:r>
            <a:r>
              <a:rPr lang="fr-FR" sz="1600" b="1" dirty="0" smtClean="0">
                <a:latin typeface="Times New Roman" pitchFamily="18" charset="0"/>
                <a:cs typeface="Times New Roman" pitchFamily="18" charset="0"/>
              </a:rPr>
              <a:t> </a:t>
            </a:r>
            <a:r>
              <a:rPr lang="fr-FR" sz="1600" b="1" dirty="0" err="1" smtClean="0">
                <a:latin typeface="Times New Roman" pitchFamily="18" charset="0"/>
                <a:cs typeface="Times New Roman" pitchFamily="18" charset="0"/>
              </a:rPr>
              <a:t>strategică</a:t>
            </a:r>
            <a:r>
              <a:rPr lang="fr-FR" sz="1600" b="1" dirty="0" smtClean="0">
                <a:latin typeface="Times New Roman" pitchFamily="18" charset="0"/>
                <a:cs typeface="Times New Roman" pitchFamily="18" charset="0"/>
              </a:rPr>
              <a:t> (</a:t>
            </a:r>
            <a:r>
              <a:rPr lang="fr-FR" sz="1600" b="1" dirty="0" err="1" smtClean="0">
                <a:latin typeface="Times New Roman" pitchFamily="18" charset="0"/>
                <a:cs typeface="Times New Roman" pitchFamily="18" charset="0"/>
              </a:rPr>
              <a:t>curs</a:t>
            </a:r>
            <a:r>
              <a:rPr lang="fr-FR" sz="1600" b="1" dirty="0" smtClean="0">
                <a:latin typeface="Times New Roman" pitchFamily="18" charset="0"/>
                <a:cs typeface="Times New Roman" pitchFamily="18" charset="0"/>
              </a:rPr>
              <a:t> de 40 de ore la care au </a:t>
            </a:r>
            <a:r>
              <a:rPr lang="fr-FR" sz="1600" b="1" dirty="0" err="1" smtClean="0">
                <a:latin typeface="Times New Roman" pitchFamily="18" charset="0"/>
                <a:cs typeface="Times New Roman" pitchFamily="18" charset="0"/>
              </a:rPr>
              <a:t>participat</a:t>
            </a:r>
            <a:r>
              <a:rPr lang="fr-FR" sz="1600" b="1" dirty="0" smtClean="0">
                <a:latin typeface="Times New Roman" pitchFamily="18" charset="0"/>
                <a:cs typeface="Times New Roman" pitchFamily="18" charset="0"/>
              </a:rPr>
              <a:t> 10 </a:t>
            </a:r>
            <a:r>
              <a:rPr lang="fr-FR" sz="1600" b="1" dirty="0" err="1" smtClean="0">
                <a:latin typeface="Times New Roman" pitchFamily="18" charset="0"/>
                <a:cs typeface="Times New Roman" pitchFamily="18" charset="0"/>
              </a:rPr>
              <a:t>persoane</a:t>
            </a:r>
            <a:r>
              <a:rPr lang="fr-FR" sz="1600" b="1" dirty="0" smtClean="0">
                <a:latin typeface="Times New Roman" pitchFamily="18" charset="0"/>
                <a:cs typeface="Times New Roman" pitchFamily="18" charset="0"/>
              </a:rPr>
              <a:t>)</a:t>
            </a:r>
            <a:endParaRPr lang="ro-RO" sz="1600" b="1" dirty="0" smtClean="0">
              <a:latin typeface="Times New Roman" pitchFamily="18" charset="0"/>
              <a:cs typeface="Times New Roman" pitchFamily="18" charset="0"/>
            </a:endParaRPr>
          </a:p>
          <a:p>
            <a:pPr lvl="1">
              <a:buFont typeface="Wingdings" pitchFamily="2" charset="2"/>
              <a:buChar char="q"/>
            </a:pPr>
            <a:r>
              <a:rPr lang="fr-FR" sz="1600" b="1" dirty="0" smtClean="0">
                <a:latin typeface="Times New Roman" pitchFamily="18" charset="0"/>
                <a:cs typeface="Times New Roman" pitchFamily="18" charset="0"/>
              </a:rPr>
              <a:t>E</a:t>
            </a:r>
            <a:r>
              <a:rPr lang="ro-RO" sz="1600" b="1" dirty="0" smtClean="0">
                <a:latin typeface="Times New Roman" pitchFamily="18" charset="0"/>
                <a:cs typeface="Times New Roman" pitchFamily="18" charset="0"/>
              </a:rPr>
              <a:t>galitate de şanse </a:t>
            </a:r>
            <a:r>
              <a:rPr lang="fr-FR" sz="1600" b="1" dirty="0" smtClean="0">
                <a:latin typeface="Times New Roman" pitchFamily="18" charset="0"/>
                <a:cs typeface="Times New Roman" pitchFamily="18" charset="0"/>
              </a:rPr>
              <a:t>(</a:t>
            </a:r>
            <a:r>
              <a:rPr lang="fr-FR" sz="1600" b="1" dirty="0" err="1" smtClean="0">
                <a:latin typeface="Times New Roman" pitchFamily="18" charset="0"/>
                <a:cs typeface="Times New Roman" pitchFamily="18" charset="0"/>
              </a:rPr>
              <a:t>curs</a:t>
            </a:r>
            <a:r>
              <a:rPr lang="fr-FR" sz="1600" b="1" dirty="0" smtClean="0">
                <a:latin typeface="Times New Roman" pitchFamily="18" charset="0"/>
                <a:cs typeface="Times New Roman" pitchFamily="18" charset="0"/>
              </a:rPr>
              <a:t> de 20 ore la care au </a:t>
            </a:r>
            <a:r>
              <a:rPr lang="fr-FR" sz="1600" b="1" dirty="0" err="1" smtClean="0">
                <a:latin typeface="Times New Roman" pitchFamily="18" charset="0"/>
                <a:cs typeface="Times New Roman" pitchFamily="18" charset="0"/>
              </a:rPr>
              <a:t>participat</a:t>
            </a:r>
            <a:r>
              <a:rPr lang="fr-FR" sz="1600" b="1" dirty="0" smtClean="0">
                <a:latin typeface="Times New Roman" pitchFamily="18" charset="0"/>
                <a:cs typeface="Times New Roman" pitchFamily="18" charset="0"/>
              </a:rPr>
              <a:t> 20 </a:t>
            </a:r>
            <a:r>
              <a:rPr lang="fr-FR" sz="1600" b="1" dirty="0" err="1" smtClean="0">
                <a:latin typeface="Times New Roman" pitchFamily="18" charset="0"/>
                <a:cs typeface="Times New Roman" pitchFamily="18" charset="0"/>
              </a:rPr>
              <a:t>persoane</a:t>
            </a:r>
            <a:r>
              <a:rPr lang="fr-FR" sz="1600" b="1" dirty="0" smtClean="0">
                <a:latin typeface="Times New Roman" pitchFamily="18" charset="0"/>
                <a:cs typeface="Times New Roman" pitchFamily="18" charset="0"/>
              </a:rPr>
              <a:t>)</a:t>
            </a:r>
            <a:endParaRPr lang="ro-RO" sz="1600" b="1" dirty="0" smtClean="0">
              <a:latin typeface="Times New Roman" pitchFamily="18" charset="0"/>
              <a:cs typeface="Times New Roman" pitchFamily="18" charset="0"/>
            </a:endParaRPr>
          </a:p>
          <a:p>
            <a:pPr lvl="1">
              <a:buFont typeface="Wingdings" pitchFamily="2" charset="2"/>
              <a:buChar char="q"/>
            </a:pPr>
            <a:r>
              <a:rPr lang="ro-RO" sz="1600" b="1" dirty="0" smtClean="0">
                <a:latin typeface="Times New Roman" pitchFamily="18" charset="0"/>
                <a:cs typeface="Times New Roman" pitchFamily="18" charset="0"/>
              </a:rPr>
              <a:t>Dezvoltare </a:t>
            </a:r>
            <a:r>
              <a:rPr lang="ro-RO" sz="1600" b="1" dirty="0" smtClean="0">
                <a:latin typeface="Times New Roman" pitchFamily="18" charset="0"/>
                <a:cs typeface="Times New Roman" pitchFamily="18" charset="0"/>
              </a:rPr>
              <a:t>durabilă </a:t>
            </a:r>
            <a:r>
              <a:rPr lang="fr-FR" sz="1600" b="1" dirty="0" smtClean="0">
                <a:latin typeface="Times New Roman" pitchFamily="18" charset="0"/>
                <a:cs typeface="Times New Roman" pitchFamily="18" charset="0"/>
              </a:rPr>
              <a:t>(</a:t>
            </a:r>
            <a:r>
              <a:rPr lang="fr-FR" sz="1600" b="1" dirty="0" err="1" smtClean="0">
                <a:latin typeface="Times New Roman" pitchFamily="18" charset="0"/>
                <a:cs typeface="Times New Roman" pitchFamily="18" charset="0"/>
              </a:rPr>
              <a:t>curs</a:t>
            </a:r>
            <a:r>
              <a:rPr lang="fr-FR" sz="1600" b="1" dirty="0" smtClean="0">
                <a:latin typeface="Times New Roman" pitchFamily="18" charset="0"/>
                <a:cs typeface="Times New Roman" pitchFamily="18" charset="0"/>
              </a:rPr>
              <a:t> de 20 ore la care au </a:t>
            </a:r>
            <a:r>
              <a:rPr lang="fr-FR" sz="1600" b="1" dirty="0" err="1" smtClean="0">
                <a:latin typeface="Times New Roman" pitchFamily="18" charset="0"/>
                <a:cs typeface="Times New Roman" pitchFamily="18" charset="0"/>
              </a:rPr>
              <a:t>participat</a:t>
            </a:r>
            <a:r>
              <a:rPr lang="fr-FR" sz="1600" b="1" dirty="0" smtClean="0">
                <a:latin typeface="Times New Roman" pitchFamily="18" charset="0"/>
                <a:cs typeface="Times New Roman" pitchFamily="18" charset="0"/>
              </a:rPr>
              <a:t> 20 </a:t>
            </a:r>
            <a:r>
              <a:rPr lang="fr-FR" sz="1600" b="1" dirty="0" err="1" smtClean="0">
                <a:latin typeface="Times New Roman" pitchFamily="18" charset="0"/>
                <a:cs typeface="Times New Roman" pitchFamily="18" charset="0"/>
              </a:rPr>
              <a:t>persoane</a:t>
            </a:r>
            <a:r>
              <a:rPr lang="fr-FR" sz="1600" b="1" dirty="0" smtClean="0">
                <a:latin typeface="Times New Roman" pitchFamily="18" charset="0"/>
                <a:cs typeface="Times New Roman" pitchFamily="18" charset="0"/>
              </a:rPr>
              <a:t>)</a:t>
            </a:r>
            <a:endParaRPr lang="ro-RO" sz="1600" b="1" dirty="0" smtClean="0">
              <a:latin typeface="Times New Roman" pitchFamily="18" charset="0"/>
              <a:cs typeface="Times New Roman" pitchFamily="18" charset="0"/>
            </a:endParaRPr>
          </a:p>
          <a:p>
            <a:pPr lvl="1">
              <a:buFont typeface="Wingdings" pitchFamily="2" charset="2"/>
              <a:buChar char="q"/>
            </a:pPr>
            <a:r>
              <a:rPr lang="ro-RO" sz="1600" b="1" dirty="0" smtClean="0">
                <a:latin typeface="Times New Roman" pitchFamily="18" charset="0"/>
                <a:cs typeface="Times New Roman" pitchFamily="18" charset="0"/>
              </a:rPr>
              <a:t>Drepturile </a:t>
            </a:r>
            <a:r>
              <a:rPr lang="ro-RO" sz="1600" b="1" dirty="0" smtClean="0">
                <a:latin typeface="Times New Roman" pitchFamily="18" charset="0"/>
                <a:cs typeface="Times New Roman" pitchFamily="18" charset="0"/>
              </a:rPr>
              <a:t>omului </a:t>
            </a:r>
            <a:r>
              <a:rPr lang="fr-FR" sz="1600" b="1" dirty="0" smtClean="0">
                <a:latin typeface="Times New Roman" pitchFamily="18" charset="0"/>
                <a:cs typeface="Times New Roman" pitchFamily="18" charset="0"/>
              </a:rPr>
              <a:t>(</a:t>
            </a:r>
            <a:r>
              <a:rPr lang="fr-FR" sz="1600" b="1" dirty="0" err="1" smtClean="0">
                <a:latin typeface="Times New Roman" pitchFamily="18" charset="0"/>
                <a:cs typeface="Times New Roman" pitchFamily="18" charset="0"/>
              </a:rPr>
              <a:t>curs</a:t>
            </a:r>
            <a:r>
              <a:rPr lang="fr-FR" sz="1600" b="1" dirty="0" smtClean="0">
                <a:latin typeface="Times New Roman" pitchFamily="18" charset="0"/>
                <a:cs typeface="Times New Roman" pitchFamily="18" charset="0"/>
              </a:rPr>
              <a:t> de 20 ore la care au </a:t>
            </a:r>
            <a:r>
              <a:rPr lang="fr-FR" sz="1600" b="1" dirty="0" err="1" smtClean="0">
                <a:latin typeface="Times New Roman" pitchFamily="18" charset="0"/>
                <a:cs typeface="Times New Roman" pitchFamily="18" charset="0"/>
              </a:rPr>
              <a:t>participat</a:t>
            </a:r>
            <a:r>
              <a:rPr lang="fr-FR" sz="1600" b="1" dirty="0" smtClean="0">
                <a:latin typeface="Times New Roman" pitchFamily="18" charset="0"/>
                <a:cs typeface="Times New Roman" pitchFamily="18" charset="0"/>
              </a:rPr>
              <a:t> 20 </a:t>
            </a:r>
            <a:r>
              <a:rPr lang="fr-FR" sz="1600" b="1" dirty="0" err="1" smtClean="0">
                <a:latin typeface="Times New Roman" pitchFamily="18" charset="0"/>
                <a:cs typeface="Times New Roman" pitchFamily="18" charset="0"/>
              </a:rPr>
              <a:t>persoane</a:t>
            </a:r>
            <a:r>
              <a:rPr lang="fr-FR" sz="1600" b="1" dirty="0" smtClean="0">
                <a:latin typeface="Times New Roman" pitchFamily="18" charset="0"/>
                <a:cs typeface="Times New Roman" pitchFamily="18" charset="0"/>
              </a:rPr>
              <a:t>)</a:t>
            </a:r>
            <a:endParaRPr lang="ro-RO" sz="1600" b="1" dirty="0" smtClean="0">
              <a:latin typeface="Times New Roman" pitchFamily="18" charset="0"/>
              <a:cs typeface="Times New Roman" pitchFamily="18" charset="0"/>
            </a:endParaRPr>
          </a:p>
          <a:p>
            <a:pPr lvl="1">
              <a:buFont typeface="Wingdings" pitchFamily="2" charset="2"/>
              <a:buChar char="q"/>
            </a:pPr>
            <a:r>
              <a:rPr lang="ro-RO" sz="1600" b="1" dirty="0" smtClean="0"/>
              <a:t>ECDL </a:t>
            </a:r>
            <a:r>
              <a:rPr lang="fr-FR" sz="1600" b="1" dirty="0" smtClean="0"/>
              <a:t>(</a:t>
            </a:r>
            <a:r>
              <a:rPr lang="fr-FR" sz="1600" b="1" dirty="0" err="1" smtClean="0"/>
              <a:t>curs</a:t>
            </a:r>
            <a:r>
              <a:rPr lang="fr-FR" sz="1600" b="1" dirty="0" smtClean="0"/>
              <a:t> de 60 ore la care au </a:t>
            </a:r>
            <a:r>
              <a:rPr lang="fr-FR" sz="1600" b="1" dirty="0" err="1" smtClean="0"/>
              <a:t>participat</a:t>
            </a:r>
            <a:r>
              <a:rPr lang="fr-FR" sz="1600" b="1" dirty="0" smtClean="0"/>
              <a:t> 20 </a:t>
            </a:r>
            <a:r>
              <a:rPr lang="fr-FR" sz="1600" b="1" dirty="0" err="1" smtClean="0"/>
              <a:t>persoane</a:t>
            </a:r>
            <a:r>
              <a:rPr lang="fr-FR" sz="1600" b="1" dirty="0" smtClean="0"/>
              <a:t>)</a:t>
            </a:r>
            <a:endParaRPr lang="ro-RO" sz="1600" b="1" dirty="0" smtClean="0">
              <a:latin typeface="Times New Roman" pitchFamily="18" charset="0"/>
              <a:cs typeface="Times New Roman" pitchFamily="18" charset="0"/>
            </a:endParaRPr>
          </a:p>
          <a:p>
            <a:pPr lvl="0"/>
            <a:endParaRPr lang="ro-RO" sz="1600" dirty="0" smtClean="0">
              <a:latin typeface="Times New Roman" pitchFamily="18" charset="0"/>
              <a:cs typeface="Times New Roman" pitchFamily="18" charset="0"/>
            </a:endParaRPr>
          </a:p>
          <a:p>
            <a:r>
              <a:rPr lang="en-US" sz="1600" i="1" dirty="0" err="1" smtClean="0">
                <a:latin typeface="Times New Roman" pitchFamily="18" charset="0"/>
                <a:cs typeface="Times New Roman" pitchFamily="18" charset="0"/>
              </a:rPr>
              <a:t>Cursurile</a:t>
            </a:r>
            <a:r>
              <a:rPr lang="en-US" sz="1600" i="1" dirty="0" smtClean="0">
                <a:latin typeface="Times New Roman" pitchFamily="18" charset="0"/>
                <a:cs typeface="Times New Roman" pitchFamily="18" charset="0"/>
              </a:rPr>
              <a:t> s-au </a:t>
            </a:r>
            <a:r>
              <a:rPr lang="en-US" sz="1600" i="1" dirty="0" err="1" smtClean="0">
                <a:latin typeface="Times New Roman" pitchFamily="18" charset="0"/>
                <a:cs typeface="Times New Roman" pitchFamily="18" charset="0"/>
              </a:rPr>
              <a:t>desfăşurat</a:t>
            </a:r>
            <a:r>
              <a:rPr lang="en-US" sz="1600" i="1" dirty="0" smtClean="0">
                <a:latin typeface="Times New Roman" pitchFamily="18" charset="0"/>
                <a:cs typeface="Times New Roman" pitchFamily="18" charset="0"/>
              </a:rPr>
              <a:t> </a:t>
            </a:r>
            <a:r>
              <a:rPr lang="en-US" sz="1600" i="1" dirty="0" err="1" smtClean="0">
                <a:latin typeface="Times New Roman" pitchFamily="18" charset="0"/>
                <a:cs typeface="Times New Roman" pitchFamily="18" charset="0"/>
              </a:rPr>
              <a:t>în</a:t>
            </a:r>
            <a:r>
              <a:rPr lang="en-US" sz="1600" i="1" dirty="0" smtClean="0">
                <a:latin typeface="Times New Roman" pitchFamily="18" charset="0"/>
                <a:cs typeface="Times New Roman" pitchFamily="18" charset="0"/>
              </a:rPr>
              <a:t> </a:t>
            </a:r>
            <a:r>
              <a:rPr lang="en-US" sz="1600" i="1" dirty="0" err="1" smtClean="0">
                <a:latin typeface="Times New Roman" pitchFamily="18" charset="0"/>
                <a:cs typeface="Times New Roman" pitchFamily="18" charset="0"/>
              </a:rPr>
              <a:t>perioada</a:t>
            </a:r>
            <a:r>
              <a:rPr lang="en-US" sz="1600" i="1" dirty="0" smtClean="0">
                <a:latin typeface="Times New Roman" pitchFamily="18" charset="0"/>
                <a:cs typeface="Times New Roman" pitchFamily="18" charset="0"/>
              </a:rPr>
              <a:t> 4 iulie-10 august 2011 la Casa de </a:t>
            </a:r>
            <a:r>
              <a:rPr lang="en-US" sz="1600" i="1" dirty="0" err="1" smtClean="0">
                <a:latin typeface="Times New Roman" pitchFamily="18" charset="0"/>
                <a:cs typeface="Times New Roman" pitchFamily="18" charset="0"/>
              </a:rPr>
              <a:t>Cultură</a:t>
            </a:r>
            <a:r>
              <a:rPr lang="en-US" sz="1600" i="1" dirty="0" smtClean="0">
                <a:latin typeface="Times New Roman" pitchFamily="18" charset="0"/>
                <a:cs typeface="Times New Roman" pitchFamily="18" charset="0"/>
              </a:rPr>
              <a:t>, </a:t>
            </a:r>
            <a:r>
              <a:rPr lang="en-US" sz="1600" i="1" dirty="0" err="1" smtClean="0">
                <a:latin typeface="Times New Roman" pitchFamily="18" charset="0"/>
                <a:cs typeface="Times New Roman" pitchFamily="18" charset="0"/>
              </a:rPr>
              <a:t>diplomele</a:t>
            </a:r>
            <a:r>
              <a:rPr lang="en-US" sz="1600" i="1" dirty="0" smtClean="0">
                <a:latin typeface="Times New Roman" pitchFamily="18" charset="0"/>
                <a:cs typeface="Times New Roman" pitchFamily="18" charset="0"/>
              </a:rPr>
              <a:t> </a:t>
            </a:r>
            <a:r>
              <a:rPr lang="en-US" sz="1600" i="1" dirty="0" err="1" smtClean="0">
                <a:latin typeface="Times New Roman" pitchFamily="18" charset="0"/>
                <a:cs typeface="Times New Roman" pitchFamily="18" charset="0"/>
              </a:rPr>
              <a:t>fiind</a:t>
            </a:r>
            <a:r>
              <a:rPr lang="en-US" sz="1600" i="1" dirty="0" smtClean="0">
                <a:latin typeface="Times New Roman" pitchFamily="18" charset="0"/>
                <a:cs typeface="Times New Roman" pitchFamily="18" charset="0"/>
              </a:rPr>
              <a:t> </a:t>
            </a:r>
            <a:r>
              <a:rPr lang="en-US" sz="1600" i="1" dirty="0" err="1" smtClean="0">
                <a:latin typeface="Times New Roman" pitchFamily="18" charset="0"/>
                <a:cs typeface="Times New Roman" pitchFamily="18" charset="0"/>
              </a:rPr>
              <a:t>înmânate</a:t>
            </a:r>
            <a:r>
              <a:rPr lang="en-US" sz="1600" i="1" dirty="0" smtClean="0">
                <a:latin typeface="Times New Roman" pitchFamily="18" charset="0"/>
                <a:cs typeface="Times New Roman" pitchFamily="18" charset="0"/>
              </a:rPr>
              <a:t> </a:t>
            </a:r>
            <a:r>
              <a:rPr lang="en-US" sz="1600" i="1" dirty="0" err="1" smtClean="0">
                <a:latin typeface="Times New Roman" pitchFamily="18" charset="0"/>
                <a:cs typeface="Times New Roman" pitchFamily="18" charset="0"/>
              </a:rPr>
              <a:t>participanţilor</a:t>
            </a:r>
            <a:r>
              <a:rPr lang="en-US" sz="1600" i="1" dirty="0" smtClean="0">
                <a:latin typeface="Times New Roman" pitchFamily="18" charset="0"/>
                <a:cs typeface="Times New Roman" pitchFamily="18" charset="0"/>
              </a:rPr>
              <a:t> </a:t>
            </a:r>
            <a:r>
              <a:rPr lang="en-US" sz="1600" i="1" dirty="0" err="1" smtClean="0">
                <a:latin typeface="Times New Roman" pitchFamily="18" charset="0"/>
                <a:cs typeface="Times New Roman" pitchFamily="18" charset="0"/>
              </a:rPr>
              <a:t>în</a:t>
            </a:r>
            <a:r>
              <a:rPr lang="en-US" sz="1600" i="1" dirty="0" smtClean="0">
                <a:latin typeface="Times New Roman" pitchFamily="18" charset="0"/>
                <a:cs typeface="Times New Roman" pitchFamily="18" charset="0"/>
              </a:rPr>
              <a:t> data de 1 </a:t>
            </a:r>
            <a:r>
              <a:rPr lang="en-US" sz="1600" i="1" dirty="0" err="1" smtClean="0">
                <a:latin typeface="Times New Roman" pitchFamily="18" charset="0"/>
                <a:cs typeface="Times New Roman" pitchFamily="18" charset="0"/>
              </a:rPr>
              <a:t>septembrie</a:t>
            </a:r>
            <a:r>
              <a:rPr lang="en-US" sz="1600" i="1" dirty="0" smtClean="0">
                <a:latin typeface="Times New Roman" pitchFamily="18" charset="0"/>
                <a:cs typeface="Times New Roman" pitchFamily="18" charset="0"/>
              </a:rPr>
              <a:t> 2011.</a:t>
            </a:r>
            <a:endParaRPr lang="ro-RO" sz="1600" i="1" dirty="0" smtClean="0">
              <a:latin typeface="Times New Roman" pitchFamily="18" charset="0"/>
              <a:cs typeface="Times New Roman" pitchFamily="18" charset="0"/>
            </a:endParaRPr>
          </a:p>
          <a:p>
            <a:endParaRPr lang="ro-RO" sz="1600" b="1" dirty="0" smtClean="0">
              <a:latin typeface="Times New Roman" pitchFamily="18" charset="0"/>
              <a:cs typeface="Times New Roman" pitchFamily="18" charset="0"/>
            </a:endParaRPr>
          </a:p>
          <a:p>
            <a:pPr lvl="0">
              <a:buFont typeface="Wingdings" pitchFamily="2" charset="2"/>
              <a:buChar char="v"/>
            </a:pPr>
            <a:r>
              <a:rPr lang="ro-RO" sz="1600" b="1"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De asemenea, în perioada 3</a:t>
            </a:r>
            <a:r>
              <a:rPr lang="ro-RO" sz="1600" dirty="0" smtClean="0">
                <a:latin typeface="Times New Roman" pitchFamily="18" charset="0"/>
                <a:cs typeface="Times New Roman" pitchFamily="18" charset="0"/>
              </a:rPr>
              <a:t>0 </a:t>
            </a:r>
            <a:r>
              <a:rPr lang="ro-RO" sz="1600" dirty="0" smtClean="0">
                <a:latin typeface="Times New Roman" pitchFamily="18" charset="0"/>
                <a:cs typeface="Times New Roman" pitchFamily="18" charset="0"/>
              </a:rPr>
              <a:t>noiembrie – 10 </a:t>
            </a:r>
            <a:r>
              <a:rPr lang="ro-RO" sz="1600" dirty="0" smtClean="0">
                <a:latin typeface="Times New Roman" pitchFamily="18" charset="0"/>
                <a:cs typeface="Times New Roman" pitchFamily="18" charset="0"/>
              </a:rPr>
              <a:t>decembrie 20 de persoane – polițiști locali și funcționari publici din cadrul Primăriei Panciu urmează </a:t>
            </a:r>
            <a:r>
              <a:rPr lang="ro-RO" sz="1600" b="1" dirty="0" smtClean="0">
                <a:latin typeface="Times New Roman" pitchFamily="18" charset="0"/>
                <a:cs typeface="Times New Roman" pitchFamily="18" charset="0"/>
              </a:rPr>
              <a:t>Cursuri de Limbă </a:t>
            </a:r>
            <a:r>
              <a:rPr lang="ro-RO" sz="1600" b="1" dirty="0" smtClean="0">
                <a:latin typeface="Times New Roman" pitchFamily="18" charset="0"/>
                <a:cs typeface="Times New Roman" pitchFamily="18" charset="0"/>
              </a:rPr>
              <a:t>E</a:t>
            </a:r>
            <a:r>
              <a:rPr lang="ro-RO" sz="1600" b="1" dirty="0" smtClean="0">
                <a:latin typeface="Times New Roman" pitchFamily="18" charset="0"/>
                <a:cs typeface="Times New Roman" pitchFamily="18" charset="0"/>
              </a:rPr>
              <a:t>ngleză </a:t>
            </a:r>
            <a:r>
              <a:rPr lang="ro-RO" sz="1600" dirty="0" smtClean="0">
                <a:latin typeface="Times New Roman" pitchFamily="18" charset="0"/>
                <a:cs typeface="Times New Roman" pitchFamily="18" charset="0"/>
              </a:rPr>
              <a:t>carese vor</a:t>
            </a:r>
          </a:p>
          <a:p>
            <a:pPr lvl="0"/>
            <a:r>
              <a:rPr lang="ro-RO" sz="1600" dirty="0" smtClean="0">
                <a:latin typeface="Times New Roman" pitchFamily="18" charset="0"/>
                <a:cs typeface="Times New Roman" pitchFamily="18" charset="0"/>
              </a:rPr>
              <a:t>termina cu un examen</a:t>
            </a:r>
            <a:r>
              <a:rPr lang="ro-RO" sz="1600" b="1" dirty="0" smtClean="0">
                <a:latin typeface="Times New Roman" pitchFamily="18" charset="0"/>
                <a:cs typeface="Times New Roman" pitchFamily="18" charset="0"/>
              </a:rPr>
              <a:t>.</a:t>
            </a:r>
            <a:endParaRPr lang="ro-RO" sz="1600" b="1" dirty="0" smtClean="0">
              <a:latin typeface="Times New Roman" pitchFamily="18" charset="0"/>
              <a:cs typeface="Times New Roman" pitchFamily="18" charset="0"/>
            </a:endParaRPr>
          </a:p>
          <a:p>
            <a:pPr lvl="5"/>
            <a:r>
              <a:rPr lang="ro-RO" sz="1600" b="1" dirty="0" smtClean="0">
                <a:latin typeface="Times New Roman" pitchFamily="18" charset="0"/>
                <a:cs typeface="Times New Roman" pitchFamily="18" charset="0"/>
              </a:rPr>
              <a:t> </a:t>
            </a:r>
            <a:endParaRPr lang="ro-RO" sz="1600" b="1" dirty="0" smtClean="0">
              <a:latin typeface="Times New Roman" pitchFamily="18" charset="0"/>
              <a:cs typeface="Times New Roman" pitchFamily="18" charset="0"/>
            </a:endParaRPr>
          </a:p>
          <a:p>
            <a:endParaRPr lang="ro-RO" sz="1600" b="1" dirty="0" smtClean="0">
              <a:latin typeface="Times New Roman" pitchFamily="18" charset="0"/>
              <a:cs typeface="Times New Roman" pitchFamily="18" charset="0"/>
            </a:endParaRPr>
          </a:p>
          <a:p>
            <a:endParaRPr lang="vi-VN" sz="1300" dirty="0" smtClean="0">
              <a:latin typeface="Arial" pitchFamily="34" charset="0"/>
              <a:cs typeface="Arial" pitchFamily="34" charset="0"/>
            </a:endParaRPr>
          </a:p>
          <a:p>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ior_1.jpg"/>
          <p:cNvPicPr>
            <a:picLocks noGrp="1" noChangeAspect="1"/>
          </p:cNvPicPr>
          <p:nvPr>
            <p:ph idx="1"/>
          </p:nvPr>
        </p:nvPicPr>
        <p:blipFill>
          <a:blip r:embed="rId2" cstate="print"/>
          <a:stretch>
            <a:fillRect/>
          </a:stretch>
        </p:blipFill>
        <p:spPr>
          <a:xfrm>
            <a:off x="1" y="0"/>
            <a:ext cx="9144000" cy="1514828"/>
          </a:xfrm>
        </p:spPr>
      </p:pic>
      <p:pic>
        <p:nvPicPr>
          <p:cNvPr id="5" name="Picture 4" descr="interior_2.jpg"/>
          <p:cNvPicPr>
            <a:picLocks noChangeAspect="1"/>
          </p:cNvPicPr>
          <p:nvPr/>
        </p:nvPicPr>
        <p:blipFill>
          <a:blip r:embed="rId3" cstate="print"/>
          <a:stretch>
            <a:fillRect/>
          </a:stretch>
        </p:blipFill>
        <p:spPr>
          <a:xfrm>
            <a:off x="0" y="5715000"/>
            <a:ext cx="9144000" cy="1288085"/>
          </a:xfrm>
          <a:prstGeom prst="rect">
            <a:avLst/>
          </a:prstGeom>
        </p:spPr>
      </p:pic>
      <p:sp>
        <p:nvSpPr>
          <p:cNvPr id="6" name="TextBox 5"/>
          <p:cNvSpPr txBox="1"/>
          <p:nvPr/>
        </p:nvSpPr>
        <p:spPr>
          <a:xfrm>
            <a:off x="152400" y="1548855"/>
            <a:ext cx="8763000" cy="2723823"/>
          </a:xfrm>
          <a:prstGeom prst="rect">
            <a:avLst/>
          </a:prstGeom>
          <a:noFill/>
        </p:spPr>
        <p:txBody>
          <a:bodyPr wrap="square" rtlCol="0">
            <a:spAutoFit/>
          </a:bodyPr>
          <a:lstStyle/>
          <a:p>
            <a:pPr algn="ctr"/>
            <a:r>
              <a:rPr lang="ro-RO" sz="1600" b="1" dirty="0" smtClean="0">
                <a:latin typeface="Times New Roman" pitchFamily="18" charset="0"/>
                <a:cs typeface="Times New Roman" pitchFamily="18" charset="0"/>
              </a:rPr>
              <a:t>DOTAREA POLIȚIEI LOCALE PANCIU</a:t>
            </a:r>
          </a:p>
          <a:p>
            <a:pPr algn="ctr"/>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În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ceea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ce</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priveşte</a:t>
            </a:r>
            <a:r>
              <a:rPr lang="en-US" sz="1600"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dotarea Poliției Locale Panciu, în cadrul proiectului au fost achiziționate </a:t>
            </a:r>
            <a:r>
              <a:rPr lang="ro-RO" sz="1600" b="1" dirty="0" smtClean="0">
                <a:latin typeface="Times New Roman" pitchFamily="18" charset="0"/>
                <a:cs typeface="Times New Roman" pitchFamily="18" charset="0"/>
              </a:rPr>
              <a:t>două autoturisme Dacia Duster</a:t>
            </a:r>
            <a:r>
              <a:rPr lang="ro-RO" sz="1600" dirty="0" smtClean="0">
                <a:latin typeface="Times New Roman" pitchFamily="18" charset="0"/>
                <a:cs typeface="Times New Roman" pitchFamily="18" charset="0"/>
              </a:rPr>
              <a:t>. Facem precizarea că, în acest moment, mai sunt dotate cu autoturisme Dacia Duster serviciile de poliție locală din anumite sectoare ale municipiului București, de asemenea au în dotare Dacia Duster polițiștii locali din Strasbourg, Franța, dar și Poliția națională din Ungaria.</a:t>
            </a:r>
          </a:p>
          <a:p>
            <a:pPr>
              <a:buFont typeface="Wingdings" pitchFamily="2" charset="2"/>
              <a:buChar char="v"/>
            </a:pPr>
            <a:endParaRPr lang="ro-RO" sz="1600" dirty="0" smtClean="0">
              <a:latin typeface="Times New Roman" pitchFamily="18" charset="0"/>
              <a:cs typeface="Times New Roman" pitchFamily="18" charset="0"/>
            </a:endParaRPr>
          </a:p>
          <a:p>
            <a:pPr lvl="0"/>
            <a:r>
              <a:rPr lang="ro-RO" sz="1600" b="1" dirty="0" smtClean="0">
                <a:latin typeface="Times New Roman" pitchFamily="18" charset="0"/>
                <a:cs typeface="Times New Roman" pitchFamily="18" charset="0"/>
              </a:rPr>
              <a:t> </a:t>
            </a:r>
            <a:endParaRPr lang="ro-RO" sz="1600" b="1" dirty="0" smtClean="0">
              <a:latin typeface="Times New Roman" pitchFamily="18" charset="0"/>
              <a:cs typeface="Times New Roman" pitchFamily="18" charset="0"/>
            </a:endParaRPr>
          </a:p>
          <a:p>
            <a:endParaRPr lang="ro-RO" sz="1600" b="1" dirty="0" smtClean="0">
              <a:latin typeface="Times New Roman" pitchFamily="18" charset="0"/>
              <a:cs typeface="Times New Roman" pitchFamily="18" charset="0"/>
            </a:endParaRPr>
          </a:p>
          <a:p>
            <a:endParaRPr lang="vi-VN" sz="1300" dirty="0" smtClean="0">
              <a:latin typeface="Arial" pitchFamily="34" charset="0"/>
              <a:cs typeface="Arial" pitchFamily="34" charset="0"/>
            </a:endParaRPr>
          </a:p>
          <a:p>
            <a:endParaRPr lang="en-US" sz="1400" dirty="0"/>
          </a:p>
        </p:txBody>
      </p:sp>
      <p:pic>
        <p:nvPicPr>
          <p:cNvPr id="1026" name="Picture 2" descr="Dacia Duster Rendőrség"/>
          <p:cNvPicPr>
            <a:picLocks noChangeAspect="1" noChangeArrowheads="1"/>
          </p:cNvPicPr>
          <p:nvPr/>
        </p:nvPicPr>
        <p:blipFill>
          <a:blip r:embed="rId4" cstate="print"/>
          <a:srcRect/>
          <a:stretch>
            <a:fillRect/>
          </a:stretch>
        </p:blipFill>
        <p:spPr bwMode="auto">
          <a:xfrm>
            <a:off x="5257800" y="3302000"/>
            <a:ext cx="3521075" cy="2415684"/>
          </a:xfrm>
          <a:prstGeom prst="rect">
            <a:avLst/>
          </a:prstGeom>
          <a:noFill/>
          <a:ln w="9525">
            <a:noFill/>
            <a:miter lim="800000"/>
            <a:headEnd/>
            <a:tailEnd/>
          </a:ln>
        </p:spPr>
      </p:pic>
      <p:sp>
        <p:nvSpPr>
          <p:cNvPr id="7" name="TextBox 6"/>
          <p:cNvSpPr txBox="1"/>
          <p:nvPr/>
        </p:nvSpPr>
        <p:spPr>
          <a:xfrm>
            <a:off x="228600" y="3733800"/>
            <a:ext cx="4953000" cy="1600438"/>
          </a:xfrm>
          <a:prstGeom prst="rect">
            <a:avLst/>
          </a:prstGeom>
          <a:noFill/>
        </p:spPr>
        <p:txBody>
          <a:bodyPr wrap="square" rtlCol="0">
            <a:spAutoFit/>
          </a:bodyPr>
          <a:lstStyle/>
          <a:p>
            <a:pPr>
              <a:buFont typeface="Wingdings" pitchFamily="2" charset="2"/>
              <a:buChar char="v"/>
            </a:pPr>
            <a:r>
              <a:rPr lang="ro-RO" dirty="0" smtClean="0"/>
              <a:t> De asemenea, în cadrul Proiectului au fost </a:t>
            </a:r>
            <a:r>
              <a:rPr lang="ro-RO" sz="1600" dirty="0" smtClean="0">
                <a:latin typeface="Times New Roman" pitchFamily="18" charset="0"/>
                <a:cs typeface="Times New Roman" pitchFamily="18" charset="0"/>
              </a:rPr>
              <a:t>achiziționate echipamente de comunicații, birotică etc.</a:t>
            </a:r>
          </a:p>
          <a:p>
            <a:endParaRPr lang="ro-RO" sz="1600"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Se poate spune că polițiștii locali din Orașul Panciu vor avea la dispoziție dotări de ultimă oră pentru a-și desfășura activitatea.</a:t>
            </a:r>
            <a:endParaRPr lang="ro-RO" sz="1600" b="1"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ior_1.jpg"/>
          <p:cNvPicPr>
            <a:picLocks noGrp="1" noChangeAspect="1"/>
          </p:cNvPicPr>
          <p:nvPr>
            <p:ph idx="1"/>
          </p:nvPr>
        </p:nvPicPr>
        <p:blipFill>
          <a:blip r:embed="rId2" cstate="print"/>
          <a:stretch>
            <a:fillRect/>
          </a:stretch>
        </p:blipFill>
        <p:spPr>
          <a:xfrm>
            <a:off x="1" y="0"/>
            <a:ext cx="9144000" cy="1514828"/>
          </a:xfrm>
        </p:spPr>
      </p:pic>
      <p:pic>
        <p:nvPicPr>
          <p:cNvPr id="5" name="Picture 4" descr="interior_2.jpg"/>
          <p:cNvPicPr>
            <a:picLocks noChangeAspect="1"/>
          </p:cNvPicPr>
          <p:nvPr/>
        </p:nvPicPr>
        <p:blipFill>
          <a:blip r:embed="rId3" cstate="print"/>
          <a:stretch>
            <a:fillRect/>
          </a:stretch>
        </p:blipFill>
        <p:spPr>
          <a:xfrm>
            <a:off x="0" y="5715000"/>
            <a:ext cx="9144000" cy="1288085"/>
          </a:xfrm>
          <a:prstGeom prst="rect">
            <a:avLst/>
          </a:prstGeom>
        </p:spPr>
      </p:pic>
      <p:sp>
        <p:nvSpPr>
          <p:cNvPr id="6" name="TextBox 5"/>
          <p:cNvSpPr txBox="1"/>
          <p:nvPr/>
        </p:nvSpPr>
        <p:spPr>
          <a:xfrm>
            <a:off x="152400" y="1548855"/>
            <a:ext cx="8763000" cy="2970044"/>
          </a:xfrm>
          <a:prstGeom prst="rect">
            <a:avLst/>
          </a:prstGeom>
          <a:noFill/>
        </p:spPr>
        <p:txBody>
          <a:bodyPr wrap="square" rtlCol="0">
            <a:spAutoFit/>
          </a:bodyPr>
          <a:lstStyle/>
          <a:p>
            <a:pPr algn="ctr"/>
            <a:r>
              <a:rPr lang="ro-RO" sz="1600" b="1" dirty="0" smtClean="0">
                <a:latin typeface="Times New Roman" pitchFamily="18" charset="0"/>
                <a:cs typeface="Times New Roman" pitchFamily="18" charset="0"/>
              </a:rPr>
              <a:t>SCHIMB DE EXPERIENȚĂ CU POLICE MUNICIPALE, ARBOIS</a:t>
            </a:r>
          </a:p>
          <a:p>
            <a:pPr algn="ctr"/>
            <a:endParaRPr lang="ro-RO" sz="1600" b="1" dirty="0" smtClean="0">
              <a:latin typeface="Times New Roman" pitchFamily="18" charset="0"/>
              <a:cs typeface="Times New Roman" pitchFamily="18" charset="0"/>
            </a:endParaRPr>
          </a:p>
          <a:p>
            <a:pPr>
              <a:buFont typeface="Wingdings" pitchFamily="2" charset="2"/>
              <a:buChar char="v"/>
            </a:pPr>
            <a:r>
              <a:rPr lang="ro-RO" sz="1600" b="1"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În perioada 23-25 noiembrie 10 polițiști locali din Panciu au efectuat un schimb de experiență la colegii din cadrul Police Municipale Arbois, Franța, localitate înfrățită;</a:t>
            </a:r>
          </a:p>
          <a:p>
            <a:pPr>
              <a:buFont typeface="Wingdings" pitchFamily="2" charset="2"/>
              <a:buChar char="v"/>
            </a:pPr>
            <a:r>
              <a:rPr lang="ro-RO" sz="1600" dirty="0" smtClean="0">
                <a:latin typeface="Times New Roman" pitchFamily="18" charset="0"/>
                <a:cs typeface="Times New Roman" pitchFamily="18" charset="0"/>
              </a:rPr>
              <a:t>Pe lângă poliția locală, s-a vizitat Jandarmeria din Arbois și Stația de Pompieri;</a:t>
            </a:r>
          </a:p>
          <a:p>
            <a:pPr>
              <a:buFont typeface="Wingdings" pitchFamily="2" charset="2"/>
              <a:buChar char="v"/>
            </a:pPr>
            <a:r>
              <a:rPr lang="ro-RO" sz="1600" dirty="0" smtClean="0">
                <a:latin typeface="Times New Roman" pitchFamily="18" charset="0"/>
                <a:cs typeface="Times New Roman" pitchFamily="18" charset="0"/>
              </a:rPr>
              <a:t>Atribuțiile poliției locale din Franța sunt similare cu cele prevăzute de</a:t>
            </a:r>
            <a:r>
              <a:rPr lang="vi-VN" sz="1600" b="1" dirty="0" smtClean="0">
                <a:latin typeface="Times New Roman" pitchFamily="18" charset="0"/>
                <a:cs typeface="Times New Roman" pitchFamily="18" charset="0"/>
              </a:rPr>
              <a:t> </a:t>
            </a:r>
            <a:r>
              <a:rPr lang="vi-VN" sz="1600" i="1" dirty="0" smtClean="0">
                <a:latin typeface="Times New Roman" pitchFamily="18" charset="0"/>
                <a:cs typeface="Times New Roman" pitchFamily="18" charset="0"/>
              </a:rPr>
              <a:t>Legii Politiei Locale nr. 155/2010</a:t>
            </a:r>
            <a:r>
              <a:rPr lang="ro-RO" sz="1600" b="1" dirty="0" smtClean="0">
                <a:latin typeface="Times New Roman" pitchFamily="18" charset="0"/>
                <a:cs typeface="Times New Roman" pitchFamily="18" charset="0"/>
              </a:rPr>
              <a:t> </a:t>
            </a:r>
            <a:r>
              <a:rPr lang="ro-RO" sz="1600" b="1" dirty="0" smtClean="0">
                <a:latin typeface="Times New Roman" pitchFamily="18" charset="0"/>
                <a:cs typeface="Times New Roman" pitchFamily="18" charset="0"/>
              </a:rPr>
              <a:t> </a:t>
            </a:r>
            <a:r>
              <a:rPr lang="ro-RO" sz="1600" dirty="0" smtClean="0">
                <a:latin typeface="Times New Roman" pitchFamily="18" charset="0"/>
                <a:cs typeface="Times New Roman" pitchFamily="18" charset="0"/>
              </a:rPr>
              <a:t>în baza căreia va funcționa Poliția Locală Panciu.</a:t>
            </a:r>
          </a:p>
          <a:p>
            <a:pPr>
              <a:buFont typeface="Wingdings" pitchFamily="2" charset="2"/>
              <a:buChar char="v"/>
            </a:pPr>
            <a:endParaRPr lang="ro-RO" sz="1600" dirty="0" smtClean="0">
              <a:latin typeface="Times New Roman" pitchFamily="18" charset="0"/>
              <a:cs typeface="Times New Roman" pitchFamily="18" charset="0"/>
            </a:endParaRPr>
          </a:p>
          <a:p>
            <a:pPr lvl="0"/>
            <a:r>
              <a:rPr lang="ro-RO" sz="1600" b="1" dirty="0" smtClean="0">
                <a:latin typeface="Times New Roman" pitchFamily="18" charset="0"/>
                <a:cs typeface="Times New Roman" pitchFamily="18" charset="0"/>
              </a:rPr>
              <a:t> </a:t>
            </a:r>
            <a:endParaRPr lang="ro-RO" sz="1600" b="1" dirty="0" smtClean="0">
              <a:latin typeface="Times New Roman" pitchFamily="18" charset="0"/>
              <a:cs typeface="Times New Roman" pitchFamily="18" charset="0"/>
            </a:endParaRPr>
          </a:p>
          <a:p>
            <a:endParaRPr lang="ro-RO" sz="1600" b="1" dirty="0" smtClean="0">
              <a:latin typeface="Times New Roman" pitchFamily="18" charset="0"/>
              <a:cs typeface="Times New Roman" pitchFamily="18" charset="0"/>
            </a:endParaRPr>
          </a:p>
          <a:p>
            <a:endParaRPr lang="vi-VN" sz="1300" dirty="0" smtClean="0">
              <a:latin typeface="Arial" pitchFamily="34" charset="0"/>
              <a:cs typeface="Arial" pitchFamily="34" charset="0"/>
            </a:endParaRPr>
          </a:p>
          <a:p>
            <a:endParaRPr lang="en-US" sz="1400" dirty="0"/>
          </a:p>
        </p:txBody>
      </p:sp>
      <p:pic>
        <p:nvPicPr>
          <p:cNvPr id="8" name="Picture 7" descr="DSC_0841.JPG"/>
          <p:cNvPicPr>
            <a:picLocks noChangeAspect="1"/>
          </p:cNvPicPr>
          <p:nvPr/>
        </p:nvPicPr>
        <p:blipFill>
          <a:blip r:embed="rId4" cstate="print"/>
          <a:stretch>
            <a:fillRect/>
          </a:stretch>
        </p:blipFill>
        <p:spPr>
          <a:xfrm>
            <a:off x="5638800" y="3429000"/>
            <a:ext cx="3200400" cy="2125639"/>
          </a:xfrm>
          <a:prstGeom prst="rect">
            <a:avLst/>
          </a:prstGeom>
        </p:spPr>
      </p:pic>
      <p:pic>
        <p:nvPicPr>
          <p:cNvPr id="9" name="Picture 8" descr="DSC_0868.JPG"/>
          <p:cNvPicPr>
            <a:picLocks noChangeAspect="1"/>
          </p:cNvPicPr>
          <p:nvPr/>
        </p:nvPicPr>
        <p:blipFill>
          <a:blip r:embed="rId5" cstate="print"/>
          <a:stretch>
            <a:fillRect/>
          </a:stretch>
        </p:blipFill>
        <p:spPr>
          <a:xfrm>
            <a:off x="4572000" y="4495800"/>
            <a:ext cx="2982930" cy="1981200"/>
          </a:xfrm>
          <a:prstGeom prst="rect">
            <a:avLst/>
          </a:prstGeom>
        </p:spPr>
      </p:pic>
      <p:pic>
        <p:nvPicPr>
          <p:cNvPr id="10" name="Picture 9" descr="DSC_0999.JPG"/>
          <p:cNvPicPr>
            <a:picLocks noChangeAspect="1"/>
          </p:cNvPicPr>
          <p:nvPr/>
        </p:nvPicPr>
        <p:blipFill>
          <a:blip r:embed="rId6" cstate="print"/>
          <a:stretch>
            <a:fillRect/>
          </a:stretch>
        </p:blipFill>
        <p:spPr>
          <a:xfrm>
            <a:off x="228600" y="3505200"/>
            <a:ext cx="4419600" cy="293540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TotalTime>
  <Words>1026</Words>
  <Application>Microsoft Office PowerPoint</Application>
  <PresentationFormat>On-screen Show (4:3)</PresentationFormat>
  <Paragraphs>122</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BRANDADVISER</dc:creator>
  <cp:lastModifiedBy>BRANDADVISER</cp:lastModifiedBy>
  <cp:revision>30</cp:revision>
  <dcterms:created xsi:type="dcterms:W3CDTF">2011-12-06T10:53:42Z</dcterms:created>
  <dcterms:modified xsi:type="dcterms:W3CDTF">2011-12-06T21:16:44Z</dcterms:modified>
</cp:coreProperties>
</file>